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60" r:id="rId6"/>
    <p:sldId id="277" r:id="rId7"/>
    <p:sldId id="270" r:id="rId8"/>
    <p:sldId id="272" r:id="rId9"/>
    <p:sldId id="268" r:id="rId10"/>
    <p:sldId id="275" r:id="rId11"/>
    <p:sldId id="279" r:id="rId12"/>
    <p:sldId id="284" r:id="rId13"/>
    <p:sldId id="280" r:id="rId14"/>
    <p:sldId id="281" r:id="rId15"/>
    <p:sldId id="282" r:id="rId16"/>
    <p:sldId id="285" r:id="rId17"/>
    <p:sldId id="283" r:id="rId18"/>
    <p:sldId id="278" r:id="rId19"/>
    <p:sldId id="274" r:id="rId20"/>
    <p:sldId id="27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4D0D21-E4D9-0C4C-46F9-AE67EB063E71}" name="Zoe Hibbert" initials="ZH" userId="S::zoe.hibbert@up.org.uk::d9e5b9ed-7c3b-46b2-a482-99112c1e3c4b" providerId="AD"/>
  <p188:author id="{5ADB2B64-94F1-8AFB-954C-E9F107763B53}" name="Rachel Shrive" initials="RS" userId="S::Rachel.Shrive@up.org.uk::225ba607-c295-42e8-90e3-3292645e49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962"/>
    <a:srgbClr val="A624A3"/>
    <a:srgbClr val="F3E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1D997-9DE0-BD3B-7AF7-40B7684256FF}" v="38" dt="2025-01-09T12:46:02.410"/>
    <p1510:client id="{EA73CC78-4265-4838-8498-850E45BB1122}" v="2" dt="2025-01-09T16:56:57.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7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hrive" userId="225ba607-c295-42e8-90e3-3292645e49fc" providerId="ADAL" clId="{2C70105C-0759-46EA-A5A3-6B478B78F4EB}"/>
    <pc:docChg chg="undo custSel addSld delSld modSld">
      <pc:chgData name="Rachel Shrive" userId="225ba607-c295-42e8-90e3-3292645e49fc" providerId="ADAL" clId="{2C70105C-0759-46EA-A5A3-6B478B78F4EB}" dt="2025-01-09T17:01:12.593" v="623" actId="2711"/>
      <pc:docMkLst>
        <pc:docMk/>
      </pc:docMkLst>
      <pc:sldChg chg="modSp mod">
        <pc:chgData name="Rachel Shrive" userId="225ba607-c295-42e8-90e3-3292645e49fc" providerId="ADAL" clId="{2C70105C-0759-46EA-A5A3-6B478B78F4EB}" dt="2025-01-07T23:14:40.074" v="143" actId="20577"/>
        <pc:sldMkLst>
          <pc:docMk/>
          <pc:sldMk cId="3443686216" sldId="270"/>
        </pc:sldMkLst>
        <pc:spChg chg="mod">
          <ac:chgData name="Rachel Shrive" userId="225ba607-c295-42e8-90e3-3292645e49fc" providerId="ADAL" clId="{2C70105C-0759-46EA-A5A3-6B478B78F4EB}" dt="2025-01-07T23:14:40.074" v="143" actId="20577"/>
          <ac:spMkLst>
            <pc:docMk/>
            <pc:sldMk cId="3443686216" sldId="270"/>
            <ac:spMk id="2" creationId="{FAF374C9-CDC1-8B42-BB16-D1EF30A39974}"/>
          </ac:spMkLst>
        </pc:spChg>
        <pc:spChg chg="mod">
          <ac:chgData name="Rachel Shrive" userId="225ba607-c295-42e8-90e3-3292645e49fc" providerId="ADAL" clId="{2C70105C-0759-46EA-A5A3-6B478B78F4EB}" dt="2025-01-07T23:14:20.980" v="129" actId="14100"/>
          <ac:spMkLst>
            <pc:docMk/>
            <pc:sldMk cId="3443686216" sldId="270"/>
            <ac:spMk id="27" creationId="{F46BEC67-14FB-C206-940C-9ADE39A35EE3}"/>
          </ac:spMkLst>
        </pc:spChg>
      </pc:sldChg>
      <pc:sldChg chg="del">
        <pc:chgData name="Rachel Shrive" userId="225ba607-c295-42e8-90e3-3292645e49fc" providerId="ADAL" clId="{2C70105C-0759-46EA-A5A3-6B478B78F4EB}" dt="2025-01-07T23:15:36.163" v="161" actId="47"/>
        <pc:sldMkLst>
          <pc:docMk/>
          <pc:sldMk cId="3075464867" sldId="271"/>
        </pc:sldMkLst>
      </pc:sldChg>
      <pc:sldChg chg="modSp mod">
        <pc:chgData name="Rachel Shrive" userId="225ba607-c295-42e8-90e3-3292645e49fc" providerId="ADAL" clId="{2C70105C-0759-46EA-A5A3-6B478B78F4EB}" dt="2025-01-07T23:15:25.534" v="160" actId="1076"/>
        <pc:sldMkLst>
          <pc:docMk/>
          <pc:sldMk cId="1662880358" sldId="275"/>
        </pc:sldMkLst>
        <pc:spChg chg="mod">
          <ac:chgData name="Rachel Shrive" userId="225ba607-c295-42e8-90e3-3292645e49fc" providerId="ADAL" clId="{2C70105C-0759-46EA-A5A3-6B478B78F4EB}" dt="2025-01-07T23:15:25.534" v="160" actId="1076"/>
          <ac:spMkLst>
            <pc:docMk/>
            <pc:sldMk cId="1662880358" sldId="275"/>
            <ac:spMk id="6" creationId="{F6B62F6F-1F8E-8B7B-5698-7A88AC4C58EB}"/>
          </ac:spMkLst>
        </pc:spChg>
      </pc:sldChg>
      <pc:sldChg chg="addSp modSp mod">
        <pc:chgData name="Rachel Shrive" userId="225ba607-c295-42e8-90e3-3292645e49fc" providerId="ADAL" clId="{2C70105C-0759-46EA-A5A3-6B478B78F4EB}" dt="2025-01-08T09:44:16.505" v="604" actId="1076"/>
        <pc:sldMkLst>
          <pc:docMk/>
          <pc:sldMk cId="1459411488" sldId="276"/>
        </pc:sldMkLst>
        <pc:spChg chg="add mod">
          <ac:chgData name="Rachel Shrive" userId="225ba607-c295-42e8-90e3-3292645e49fc" providerId="ADAL" clId="{2C70105C-0759-46EA-A5A3-6B478B78F4EB}" dt="2025-01-08T09:44:10.101" v="603" actId="20577"/>
          <ac:spMkLst>
            <pc:docMk/>
            <pc:sldMk cId="1459411488" sldId="276"/>
            <ac:spMk id="20" creationId="{067CBADD-478C-611F-C65B-32654C7CD24E}"/>
          </ac:spMkLst>
        </pc:spChg>
        <pc:picChg chg="mod">
          <ac:chgData name="Rachel Shrive" userId="225ba607-c295-42e8-90e3-3292645e49fc" providerId="ADAL" clId="{2C70105C-0759-46EA-A5A3-6B478B78F4EB}" dt="2025-01-08T09:44:16.505" v="604" actId="1076"/>
          <ac:picMkLst>
            <pc:docMk/>
            <pc:sldMk cId="1459411488" sldId="276"/>
            <ac:picMk id="13" creationId="{3B42A4EB-82B2-AD9E-F082-199AC0847273}"/>
          </ac:picMkLst>
        </pc:picChg>
        <pc:picChg chg="mod">
          <ac:chgData name="Rachel Shrive" userId="225ba607-c295-42e8-90e3-3292645e49fc" providerId="ADAL" clId="{2C70105C-0759-46EA-A5A3-6B478B78F4EB}" dt="2025-01-08T09:42:54.828" v="550" actId="1076"/>
          <ac:picMkLst>
            <pc:docMk/>
            <pc:sldMk cId="1459411488" sldId="276"/>
            <ac:picMk id="17" creationId="{43872F41-BE4B-E4B1-42D8-68E2973D8938}"/>
          </ac:picMkLst>
        </pc:picChg>
      </pc:sldChg>
      <pc:sldChg chg="addSp delSp modSp new mod">
        <pc:chgData name="Rachel Shrive" userId="225ba607-c295-42e8-90e3-3292645e49fc" providerId="ADAL" clId="{2C70105C-0759-46EA-A5A3-6B478B78F4EB}" dt="2025-01-07T23:13:54.247" v="88" actId="1035"/>
        <pc:sldMkLst>
          <pc:docMk/>
          <pc:sldMk cId="2711788681" sldId="277"/>
        </pc:sldMkLst>
        <pc:spChg chg="mod">
          <ac:chgData name="Rachel Shrive" userId="225ba607-c295-42e8-90e3-3292645e49fc" providerId="ADAL" clId="{2C70105C-0759-46EA-A5A3-6B478B78F4EB}" dt="2025-01-07T23:13:54.247" v="88" actId="1035"/>
          <ac:spMkLst>
            <pc:docMk/>
            <pc:sldMk cId="2711788681" sldId="277"/>
            <ac:spMk id="3" creationId="{0BC8D965-8021-68E2-F3CB-0CE9B372EF5B}"/>
          </ac:spMkLst>
        </pc:spChg>
        <pc:spChg chg="add mod">
          <ac:chgData name="Rachel Shrive" userId="225ba607-c295-42e8-90e3-3292645e49fc" providerId="ADAL" clId="{2C70105C-0759-46EA-A5A3-6B478B78F4EB}" dt="2025-01-07T23:12:48.965" v="67" actId="1076"/>
          <ac:spMkLst>
            <pc:docMk/>
            <pc:sldMk cId="2711788681" sldId="277"/>
            <ac:spMk id="4" creationId="{967EF698-FB0A-21B2-8FC9-3C6329A1E5C4}"/>
          </ac:spMkLst>
        </pc:spChg>
      </pc:sldChg>
      <pc:sldChg chg="modSp add mod">
        <pc:chgData name="Rachel Shrive" userId="225ba607-c295-42e8-90e3-3292645e49fc" providerId="ADAL" clId="{2C70105C-0759-46EA-A5A3-6B478B78F4EB}" dt="2025-01-09T16:59:50.761" v="618" actId="20577"/>
        <pc:sldMkLst>
          <pc:docMk/>
          <pc:sldMk cId="3075464867" sldId="278"/>
        </pc:sldMkLst>
        <pc:spChg chg="mod">
          <ac:chgData name="Rachel Shrive" userId="225ba607-c295-42e8-90e3-3292645e49fc" providerId="ADAL" clId="{2C70105C-0759-46EA-A5A3-6B478B78F4EB}" dt="2025-01-09T16:59:50.761" v="618" actId="20577"/>
          <ac:spMkLst>
            <pc:docMk/>
            <pc:sldMk cId="3075464867" sldId="278"/>
            <ac:spMk id="3" creationId="{083642A5-207A-FAD9-B235-824ABF8424EF}"/>
          </ac:spMkLst>
        </pc:spChg>
      </pc:sldChg>
      <pc:sldChg chg="addSp delSp modSp add mod">
        <pc:chgData name="Rachel Shrive" userId="225ba607-c295-42e8-90e3-3292645e49fc" providerId="ADAL" clId="{2C70105C-0759-46EA-A5A3-6B478B78F4EB}" dt="2025-01-09T17:01:12.593" v="623" actId="2711"/>
        <pc:sldMkLst>
          <pc:docMk/>
          <pc:sldMk cId="1170743803" sldId="279"/>
        </pc:sldMkLst>
        <pc:spChg chg="add mod">
          <ac:chgData name="Rachel Shrive" userId="225ba607-c295-42e8-90e3-3292645e49fc" providerId="ADAL" clId="{2C70105C-0759-46EA-A5A3-6B478B78F4EB}" dt="2025-01-09T17:01:04.243" v="622" actId="2711"/>
          <ac:spMkLst>
            <pc:docMk/>
            <pc:sldMk cId="1170743803" sldId="279"/>
            <ac:spMk id="3" creationId="{4C098347-38A6-F287-28DF-86EBAA30F395}"/>
          </ac:spMkLst>
        </pc:spChg>
        <pc:spChg chg="mod">
          <ac:chgData name="Rachel Shrive" userId="225ba607-c295-42e8-90e3-3292645e49fc" providerId="ADAL" clId="{2C70105C-0759-46EA-A5A3-6B478B78F4EB}" dt="2025-01-07T23:25:59.836" v="451" actId="1035"/>
          <ac:spMkLst>
            <pc:docMk/>
            <pc:sldMk cId="1170743803" sldId="279"/>
            <ac:spMk id="5" creationId="{BBD8677D-C533-0ED9-E114-1A436E63DC2D}"/>
          </ac:spMkLst>
        </pc:spChg>
        <pc:spChg chg="mod">
          <ac:chgData name="Rachel Shrive" userId="225ba607-c295-42e8-90e3-3292645e49fc" providerId="ADAL" clId="{2C70105C-0759-46EA-A5A3-6B478B78F4EB}" dt="2025-01-09T17:01:12.593" v="623" actId="2711"/>
          <ac:spMkLst>
            <pc:docMk/>
            <pc:sldMk cId="1170743803" sldId="279"/>
            <ac:spMk id="6" creationId="{E0EDAA96-169A-ED5E-430F-1F9CB2BF3C82}"/>
          </ac:spMkLst>
        </pc:spChg>
        <pc:spChg chg="add mod">
          <ac:chgData name="Rachel Shrive" userId="225ba607-c295-42e8-90e3-3292645e49fc" providerId="ADAL" clId="{2C70105C-0759-46EA-A5A3-6B478B78F4EB}" dt="2025-01-07T23:26:17.021" v="487" actId="1035"/>
          <ac:spMkLst>
            <pc:docMk/>
            <pc:sldMk cId="1170743803" sldId="279"/>
            <ac:spMk id="7" creationId="{04E72E1E-0982-2595-5CF8-E0B0F8764D2A}"/>
          </ac:spMkLst>
        </pc:spChg>
        <pc:spChg chg="add mod">
          <ac:chgData name="Rachel Shrive" userId="225ba607-c295-42e8-90e3-3292645e49fc" providerId="ADAL" clId="{2C70105C-0759-46EA-A5A3-6B478B78F4EB}" dt="2025-01-07T23:26:40.786" v="547" actId="1035"/>
          <ac:spMkLst>
            <pc:docMk/>
            <pc:sldMk cId="1170743803" sldId="279"/>
            <ac:spMk id="9" creationId="{0CF0AF0B-B695-1A77-09CC-A8CC9D707E74}"/>
          </ac:spMkLst>
        </pc:spChg>
        <pc:spChg chg="add mod">
          <ac:chgData name="Rachel Shrive" userId="225ba607-c295-42e8-90e3-3292645e49fc" providerId="ADAL" clId="{2C70105C-0759-46EA-A5A3-6B478B78F4EB}" dt="2025-01-07T23:26:33.057" v="538" actId="1035"/>
          <ac:spMkLst>
            <pc:docMk/>
            <pc:sldMk cId="1170743803" sldId="279"/>
            <ac:spMk id="10" creationId="{1886C3FB-514A-9E17-9DD5-A4BFE2472281}"/>
          </ac:spMkLst>
        </pc:spChg>
      </pc:sldChg>
      <pc:sldChg chg="add">
        <pc:chgData name="Rachel Shrive" userId="225ba607-c295-42e8-90e3-3292645e49fc" providerId="ADAL" clId="{2C70105C-0759-46EA-A5A3-6B478B78F4EB}" dt="2025-01-07T23:16:31.775" v="167"/>
        <pc:sldMkLst>
          <pc:docMk/>
          <pc:sldMk cId="1109892204" sldId="280"/>
        </pc:sldMkLst>
      </pc:sldChg>
      <pc:sldChg chg="add">
        <pc:chgData name="Rachel Shrive" userId="225ba607-c295-42e8-90e3-3292645e49fc" providerId="ADAL" clId="{2C70105C-0759-46EA-A5A3-6B478B78F4EB}" dt="2025-01-07T23:16:33.476" v="169"/>
        <pc:sldMkLst>
          <pc:docMk/>
          <pc:sldMk cId="3329859926" sldId="281"/>
        </pc:sldMkLst>
      </pc:sldChg>
      <pc:sldChg chg="add">
        <pc:chgData name="Rachel Shrive" userId="225ba607-c295-42e8-90e3-3292645e49fc" providerId="ADAL" clId="{2C70105C-0759-46EA-A5A3-6B478B78F4EB}" dt="2025-01-07T23:16:35.549" v="171"/>
        <pc:sldMkLst>
          <pc:docMk/>
          <pc:sldMk cId="2633605268" sldId="282"/>
        </pc:sldMkLst>
      </pc:sldChg>
      <pc:sldChg chg="add">
        <pc:chgData name="Rachel Shrive" userId="225ba607-c295-42e8-90e3-3292645e49fc" providerId="ADAL" clId="{2C70105C-0759-46EA-A5A3-6B478B78F4EB}" dt="2025-01-07T23:16:37.777" v="173"/>
        <pc:sldMkLst>
          <pc:docMk/>
          <pc:sldMk cId="2155909792" sldId="283"/>
        </pc:sldMkLst>
      </pc:sldChg>
      <pc:sldChg chg="add">
        <pc:chgData name="Rachel Shrive" userId="225ba607-c295-42e8-90e3-3292645e49fc" providerId="ADAL" clId="{2C70105C-0759-46EA-A5A3-6B478B78F4EB}" dt="2025-01-07T23:17:56.885" v="226" actId="2890"/>
        <pc:sldMkLst>
          <pc:docMk/>
          <pc:sldMk cId="2523406043" sldId="284"/>
        </pc:sldMkLst>
      </pc:sldChg>
    </pc:docChg>
  </pc:docChgLst>
  <pc:docChgLst>
    <pc:chgData name="Guest User" userId="S::urn:spo:anon#8614f9f86cb7c0b594b6ed77fe89df4984c8c99e14e27131dbd27d16c3469834::" providerId="AD" clId="Web-{E131D997-9DE0-BD3B-7AF7-40B7684256FF}"/>
    <pc:docChg chg="modSld">
      <pc:chgData name="Guest User" userId="S::urn:spo:anon#8614f9f86cb7c0b594b6ed77fe89df4984c8c99e14e27131dbd27d16c3469834::" providerId="AD" clId="Web-{E131D997-9DE0-BD3B-7AF7-40B7684256FF}" dt="2025-01-09T12:45:59.003" v="33" actId="20577"/>
      <pc:docMkLst>
        <pc:docMk/>
      </pc:docMkLst>
      <pc:sldChg chg="modSp">
        <pc:chgData name="Guest User" userId="S::urn:spo:anon#8614f9f86cb7c0b594b6ed77fe89df4984c8c99e14e27131dbd27d16c3469834::" providerId="AD" clId="Web-{E131D997-9DE0-BD3B-7AF7-40B7684256FF}" dt="2025-01-09T12:45:59.003" v="33" actId="20577"/>
        <pc:sldMkLst>
          <pc:docMk/>
          <pc:sldMk cId="3443686216" sldId="270"/>
        </pc:sldMkLst>
        <pc:spChg chg="mod">
          <ac:chgData name="Guest User" userId="S::urn:spo:anon#8614f9f86cb7c0b594b6ed77fe89df4984c8c99e14e27131dbd27d16c3469834::" providerId="AD" clId="Web-{E131D997-9DE0-BD3B-7AF7-40B7684256FF}" dt="2025-01-09T12:45:59.003" v="33" actId="20577"/>
          <ac:spMkLst>
            <pc:docMk/>
            <pc:sldMk cId="3443686216" sldId="270"/>
            <ac:spMk id="2" creationId="{FAF374C9-CDC1-8B42-BB16-D1EF30A39974}"/>
          </ac:spMkLst>
        </pc:spChg>
      </pc:sldChg>
      <pc:sldChg chg="addSp delSp modSp">
        <pc:chgData name="Guest User" userId="S::urn:spo:anon#8614f9f86cb7c0b594b6ed77fe89df4984c8c99e14e27131dbd27d16c3469834::" providerId="AD" clId="Web-{E131D997-9DE0-BD3B-7AF7-40B7684256FF}" dt="2025-01-09T12:28:49.805" v="32"/>
        <pc:sldMkLst>
          <pc:docMk/>
          <pc:sldMk cId="1170743803" sldId="279"/>
        </pc:sldMkLst>
        <pc:picChg chg="add del mod ord modCrop">
          <ac:chgData name="Guest User" userId="S::urn:spo:anon#8614f9f86cb7c0b594b6ed77fe89df4984c8c99e14e27131dbd27d16c3469834::" providerId="AD" clId="Web-{E131D997-9DE0-BD3B-7AF7-40B7684256FF}" dt="2025-01-09T12:28:49.805" v="32"/>
          <ac:picMkLst>
            <pc:docMk/>
            <pc:sldMk cId="1170743803" sldId="279"/>
            <ac:picMk id="2" creationId="{85B32914-BBFA-F619-F20F-0E90AF3B08F0}"/>
          </ac:picMkLst>
        </pc:picChg>
        <pc:picChg chg="add del mod">
          <ac:chgData name="Guest User" userId="S::urn:spo:anon#8614f9f86cb7c0b594b6ed77fe89df4984c8c99e14e27131dbd27d16c3469834::" providerId="AD" clId="Web-{E131D997-9DE0-BD3B-7AF7-40B7684256FF}" dt="2025-01-09T12:28:48.305" v="31"/>
          <ac:picMkLst>
            <pc:docMk/>
            <pc:sldMk cId="1170743803" sldId="279"/>
            <ac:picMk id="4" creationId="{F003B49B-6364-5916-3014-AB47709C5F34}"/>
          </ac:picMkLst>
        </pc:picChg>
        <pc:picChg chg="add del mod">
          <ac:chgData name="Guest User" userId="S::urn:spo:anon#8614f9f86cb7c0b594b6ed77fe89df4984c8c99e14e27131dbd27d16c3469834::" providerId="AD" clId="Web-{E131D997-9DE0-BD3B-7AF7-40B7684256FF}" dt="2025-01-09T12:28:46.820" v="30"/>
          <ac:picMkLst>
            <pc:docMk/>
            <pc:sldMk cId="1170743803" sldId="279"/>
            <ac:picMk id="8" creationId="{5801F44D-EA97-5BA0-6D9F-EFD03BA50C24}"/>
          </ac:picMkLst>
        </pc:picChg>
      </pc:sldChg>
    </pc:docChg>
  </pc:docChgLst>
  <pc:docChgLst>
    <pc:chgData name="Rachel Shrive" userId="225ba607-c295-42e8-90e3-3292645e49fc" providerId="ADAL" clId="{EA73CC78-4265-4838-8498-850E45BB1122}"/>
    <pc:docChg chg="modSld">
      <pc:chgData name="Rachel Shrive" userId="225ba607-c295-42e8-90e3-3292645e49fc" providerId="ADAL" clId="{EA73CC78-4265-4838-8498-850E45BB1122}" dt="2025-01-09T16:56:57.673" v="40" actId="2711"/>
      <pc:docMkLst>
        <pc:docMk/>
      </pc:docMkLst>
      <pc:sldChg chg="modSp mod">
        <pc:chgData name="Rachel Shrive" userId="225ba607-c295-42e8-90e3-3292645e49fc" providerId="ADAL" clId="{EA73CC78-4265-4838-8498-850E45BB1122}" dt="2025-01-09T16:56:57.673" v="40" actId="2711"/>
        <pc:sldMkLst>
          <pc:docMk/>
          <pc:sldMk cId="2711788681" sldId="277"/>
        </pc:sldMkLst>
        <pc:spChg chg="mod">
          <ac:chgData name="Rachel Shrive" userId="225ba607-c295-42e8-90e3-3292645e49fc" providerId="ADAL" clId="{EA73CC78-4265-4838-8498-850E45BB1122}" dt="2025-01-09T16:56:57.673" v="40" actId="2711"/>
          <ac:spMkLst>
            <pc:docMk/>
            <pc:sldMk cId="2711788681" sldId="277"/>
            <ac:spMk id="3" creationId="{0BC8D965-8021-68E2-F3CB-0CE9B372EF5B}"/>
          </ac:spMkLst>
        </pc:spChg>
      </pc:sldChg>
      <pc:sldChg chg="modSp mod">
        <pc:chgData name="Rachel Shrive" userId="225ba607-c295-42e8-90e3-3292645e49fc" providerId="ADAL" clId="{EA73CC78-4265-4838-8498-850E45BB1122}" dt="2025-01-09T10:27:36.965" v="38" actId="20577"/>
        <pc:sldMkLst>
          <pc:docMk/>
          <pc:sldMk cId="1170743803" sldId="279"/>
        </pc:sldMkLst>
        <pc:spChg chg="mod">
          <ac:chgData name="Rachel Shrive" userId="225ba607-c295-42e8-90e3-3292645e49fc" providerId="ADAL" clId="{EA73CC78-4265-4838-8498-850E45BB1122}" dt="2025-01-09T10:27:26.325" v="15" actId="20577"/>
          <ac:spMkLst>
            <pc:docMk/>
            <pc:sldMk cId="1170743803" sldId="279"/>
            <ac:spMk id="3" creationId="{4C098347-38A6-F287-28DF-86EBAA30F395}"/>
          </ac:spMkLst>
        </pc:spChg>
        <pc:spChg chg="mod">
          <ac:chgData name="Rachel Shrive" userId="225ba607-c295-42e8-90e3-3292645e49fc" providerId="ADAL" clId="{EA73CC78-4265-4838-8498-850E45BB1122}" dt="2025-01-09T10:27:36.965" v="38" actId="20577"/>
          <ac:spMkLst>
            <pc:docMk/>
            <pc:sldMk cId="1170743803" sldId="279"/>
            <ac:spMk id="6" creationId="{E0EDAA96-169A-ED5E-430F-1F9CB2BF3C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E65125-A61C-415F-AC83-811FAD8DA41C}" type="datetimeFigureOut">
              <a:rPr lang="en-GB" smtClean="0"/>
              <a:t>06/02/2025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5B06A8-ABE9-490D-A454-DDB804984657}" type="slidenum">
              <a:rPr lang="en-GB" smtClean="0"/>
              <a:t>‹#›</a:t>
            </a:fld>
            <a:endParaRPr lang="en-GB"/>
          </a:p>
        </p:txBody>
      </p:sp>
    </p:spTree>
    <p:extLst>
      <p:ext uri="{BB962C8B-B14F-4D97-AF65-F5344CB8AC3E}">
        <p14:creationId xmlns:p14="http://schemas.microsoft.com/office/powerpoint/2010/main" val="74189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a:latin typeface="JT Marnie Regular" panose="00000400000000000000" pitchFamily="50" charset="0"/>
              </a:rPr>
              <a:t>So why has UP chosen this theme?</a:t>
            </a:r>
          </a:p>
          <a:p>
            <a:pPr algn="just"/>
            <a:endParaRPr lang="en-GB" sz="1200">
              <a:latin typeface="JT Marnie Regular" panose="00000400000000000000" pitchFamily="50" charset="0"/>
            </a:endParaRPr>
          </a:p>
          <a:p>
            <a:pPr algn="just"/>
            <a:r>
              <a:rPr lang="en-GB" sz="1200">
                <a:latin typeface="JT Marnie Regular" panose="00000400000000000000" pitchFamily="50" charset="0"/>
              </a:rPr>
              <a:t>Our digital devices such as our mobile phone, </a:t>
            </a:r>
            <a:r>
              <a:rPr lang="en-GB" sz="1200" err="1">
                <a:latin typeface="JT Marnie Regular" panose="00000400000000000000" pitchFamily="50" charset="0"/>
              </a:rPr>
              <a:t>Ipad</a:t>
            </a:r>
            <a:r>
              <a:rPr lang="en-GB" sz="1200">
                <a:latin typeface="JT Marnie Regular" panose="00000400000000000000" pitchFamily="50" charset="0"/>
              </a:rPr>
              <a:t>, laptop, and gaming devices can help us stay connected to our families, friends, interests and our online world.</a:t>
            </a:r>
          </a:p>
          <a:p>
            <a:pPr algn="just"/>
            <a:endParaRPr lang="en-GB" sz="1200">
              <a:latin typeface="JT Marnie Regular" panose="00000400000000000000" pitchFamily="50" charset="0"/>
            </a:endParaRPr>
          </a:p>
          <a:p>
            <a:pPr algn="just"/>
            <a:r>
              <a:rPr lang="en-GB" sz="1200">
                <a:latin typeface="JT Marnie Regular" panose="00000400000000000000" pitchFamily="50" charset="0"/>
              </a:rPr>
              <a:t>However, </a:t>
            </a:r>
            <a:r>
              <a:rPr lang="en-GB" sz="1200">
                <a:latin typeface="JT Marnie Bold" panose="00000800000000000000" pitchFamily="50" charset="0"/>
              </a:rPr>
              <a:t>TOO MUCH </a:t>
            </a:r>
            <a:r>
              <a:rPr lang="en-GB" sz="1200">
                <a:latin typeface="JT Marnie Regular" panose="00000400000000000000" pitchFamily="50" charset="0"/>
              </a:rPr>
              <a:t>time on our digital devices can become unhealthy, leaving us disconnected from the real world and the people closest to us.</a:t>
            </a:r>
          </a:p>
          <a:p>
            <a:pPr algn="just"/>
            <a:endParaRPr lang="en-GB" sz="1200">
              <a:latin typeface="JT Marnie Regular" panose="00000400000000000000" pitchFamily="50" charset="0"/>
            </a:endParaRPr>
          </a:p>
          <a:p>
            <a:pPr algn="just"/>
            <a:r>
              <a:rPr lang="en-GB" sz="1200">
                <a:latin typeface="JT Marnie Regular" panose="00000400000000000000" pitchFamily="50" charset="0"/>
              </a:rPr>
              <a:t>This year we want to encourage you to </a:t>
            </a:r>
            <a:r>
              <a:rPr lang="en-GB" sz="1200">
                <a:latin typeface="JT Marnie Bold" panose="00000800000000000000" pitchFamily="50" charset="0"/>
              </a:rPr>
              <a:t>DISCONNECT</a:t>
            </a:r>
            <a:r>
              <a:rPr lang="en-GB" sz="1200">
                <a:latin typeface="JT Marnie Regular" panose="00000400000000000000" pitchFamily="50" charset="0"/>
              </a:rPr>
              <a:t> from your digital devices and </a:t>
            </a:r>
            <a:r>
              <a:rPr lang="en-GB" sz="1200">
                <a:latin typeface="JT Marnie Bold" panose="00000800000000000000" pitchFamily="50" charset="0"/>
              </a:rPr>
              <a:t>RECONNECT</a:t>
            </a:r>
            <a:r>
              <a:rPr lang="en-GB" sz="1200">
                <a:latin typeface="JT Marnie Regular" panose="00000400000000000000" pitchFamily="50" charset="0"/>
              </a:rPr>
              <a:t> with the world around you, to help build better connections and a healthier relationship with your digital devices.</a:t>
            </a:r>
          </a:p>
          <a:p>
            <a:endParaRPr lang="en-GB"/>
          </a:p>
        </p:txBody>
      </p:sp>
      <p:sp>
        <p:nvSpPr>
          <p:cNvPr id="4" name="Slide Number Placeholder 3"/>
          <p:cNvSpPr>
            <a:spLocks noGrp="1"/>
          </p:cNvSpPr>
          <p:nvPr>
            <p:ph type="sldNum" sz="quarter" idx="5"/>
          </p:nvPr>
        </p:nvSpPr>
        <p:spPr/>
        <p:txBody>
          <a:bodyPr/>
          <a:lstStyle/>
          <a:p>
            <a:fld id="{9C5B06A8-ABE9-490D-A454-DDB804984657}" type="slidenum">
              <a:rPr lang="en-GB" smtClean="0"/>
              <a:t>2</a:t>
            </a:fld>
            <a:endParaRPr lang="en-GB"/>
          </a:p>
        </p:txBody>
      </p:sp>
    </p:spTree>
    <p:extLst>
      <p:ext uri="{BB962C8B-B14F-4D97-AF65-F5344CB8AC3E}">
        <p14:creationId xmlns:p14="http://schemas.microsoft.com/office/powerpoint/2010/main" val="179588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5B06A8-ABE9-490D-A454-DDB804984657}" type="slidenum">
              <a:rPr lang="en-GB" smtClean="0"/>
              <a:t>15</a:t>
            </a:fld>
            <a:endParaRPr lang="en-GB"/>
          </a:p>
        </p:txBody>
      </p:sp>
    </p:spTree>
    <p:extLst>
      <p:ext uri="{BB962C8B-B14F-4D97-AF65-F5344CB8AC3E}">
        <p14:creationId xmlns:p14="http://schemas.microsoft.com/office/powerpoint/2010/main" val="89815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5842-2F70-89BB-B7A1-E66B7F294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CDF9DE-1B1D-8043-5DE6-3F6130B59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7E1672-7029-63E4-2397-CAFA7010ABC9}"/>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7D368F45-5AE0-5E7B-40AC-A7FA018B78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B36FEA-3186-F5B2-EEE4-ACDA9330F23F}"/>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61792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0CC7-3614-CDF9-99BC-ADCDC94238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072FF7-87D5-3A7D-DE20-8A6E5CBA20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D9990-0F79-2541-B7F5-775866AF7B3F}"/>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BFD5F9D5-9985-EC7D-FA36-BFE200041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1A289-C128-A3E2-F0C0-FBC17EE5BAF3}"/>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243142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33471-5358-6757-EF5E-60DAD75A3A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C4382E-F79E-5853-6E81-9618714319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B9A5EB-6763-12B6-72CE-37068BFCF3FF}"/>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AD1F38E4-DD91-4636-9E4C-380E87D8B4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41E6C-FCAD-39C7-CF72-1923FB6158C9}"/>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833133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EBF2-6D6C-4ECF-3E0B-5DEB92A49B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21E266-D1E5-4E93-2F1F-703CAB3F9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EB7987-17F9-7E15-B05F-C855F6084805}"/>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0C74B4F7-D866-6E6F-D003-359E9CB71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0BD7F0-7502-9818-50C9-EC02CC2590C7}"/>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158988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4386-F30D-11C8-ABA9-1EAA03907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B527D6-FFCC-8ACA-A56E-2B3D0B70A4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2715D-A38C-6158-39F5-40519A2A43E5}"/>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199957D2-944D-1485-F637-EC2843E64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978A2-9C9F-B7D7-A842-C3E63E73EB5C}"/>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4149302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DF65-9DEC-3B3B-1A78-6BA1510B0E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0BA2E0-A88C-9A75-8CDC-161AB7DD7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F8ADD5-1223-B897-F622-B299D1858C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C26CE4-4F0C-CB9D-BF9A-435497E930B0}"/>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6" name="Footer Placeholder 5">
            <a:extLst>
              <a:ext uri="{FF2B5EF4-FFF2-40B4-BE49-F238E27FC236}">
                <a16:creationId xmlns:a16="http://schemas.microsoft.com/office/drawing/2014/main" id="{931CD740-FB8F-82E8-108A-E1B4E97C05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414B23-97A5-31F8-252A-B2F563B306CE}"/>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65249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CACB-80C6-8790-9B89-2CA0019906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E4B205-7AA8-47AF-A446-EA5AE5881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860AD-9F2F-FA91-13C9-49FC2B4FC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4418FA-39C3-59EB-F00B-9078D48B3E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8052B-BD71-2BAC-2301-2298B0098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581C1D-2EB3-B8FC-B07D-A8572FECE0D3}"/>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8" name="Footer Placeholder 7">
            <a:extLst>
              <a:ext uri="{FF2B5EF4-FFF2-40B4-BE49-F238E27FC236}">
                <a16:creationId xmlns:a16="http://schemas.microsoft.com/office/drawing/2014/main" id="{BB728D43-03C3-9ABA-9245-D09E8BB569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36AE54-6FBE-DD43-2F67-CC55EF1FA667}"/>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1303054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6405-32E9-F526-8036-3034F23E11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23F4F0-64F6-103E-5B78-B1FE863DEF36}"/>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4" name="Footer Placeholder 3">
            <a:extLst>
              <a:ext uri="{FF2B5EF4-FFF2-40B4-BE49-F238E27FC236}">
                <a16:creationId xmlns:a16="http://schemas.microsoft.com/office/drawing/2014/main" id="{F83D9D8E-1A88-BAAF-88FA-6B2C58ED97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8A486C-EEAE-A0FB-4622-5764C1427997}"/>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2221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D1501-2165-2214-5BE0-5979F9D2CAC7}"/>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3" name="Footer Placeholder 2">
            <a:extLst>
              <a:ext uri="{FF2B5EF4-FFF2-40B4-BE49-F238E27FC236}">
                <a16:creationId xmlns:a16="http://schemas.microsoft.com/office/drawing/2014/main" id="{15DE7EEC-5F0D-93FC-2BAD-F8274FB453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3BCB8F-9B17-557B-D155-9E5D82B25174}"/>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75866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B88A-34A1-17FB-3C5A-5FE45FA6A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5EEE2E-2F5B-45F8-1CE6-961AF9FC6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FFEAF3-C0AF-9DCF-C83C-5EBA6DC97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03DDF-B12E-6C9D-3798-9E5DC9D03411}"/>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6" name="Footer Placeholder 5">
            <a:extLst>
              <a:ext uri="{FF2B5EF4-FFF2-40B4-BE49-F238E27FC236}">
                <a16:creationId xmlns:a16="http://schemas.microsoft.com/office/drawing/2014/main" id="{B3C0221C-B051-81A6-DED5-9646AF5AEB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D47BFA-EAC4-7E46-BFA5-1A2887BC15BF}"/>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1803432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823D-3CCC-06D0-115D-8914CEFD3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D30261-880D-DA09-60EA-18134976C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C4615C-7FDB-0F77-5969-832631D5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05B375-40BD-7269-AF58-D643B2A444E6}"/>
              </a:ext>
            </a:extLst>
          </p:cNvPr>
          <p:cNvSpPr>
            <a:spLocks noGrp="1"/>
          </p:cNvSpPr>
          <p:nvPr>
            <p:ph type="dt" sz="half" idx="10"/>
          </p:nvPr>
        </p:nvSpPr>
        <p:spPr/>
        <p:txBody>
          <a:bodyPr/>
          <a:lstStyle/>
          <a:p>
            <a:fld id="{19FE4957-EC00-4147-AFA1-8D5B32D381E5}" type="datetimeFigureOut">
              <a:rPr lang="en-GB" smtClean="0"/>
              <a:t>06/02/2025</a:t>
            </a:fld>
            <a:endParaRPr lang="en-GB"/>
          </a:p>
        </p:txBody>
      </p:sp>
      <p:sp>
        <p:nvSpPr>
          <p:cNvPr id="6" name="Footer Placeholder 5">
            <a:extLst>
              <a:ext uri="{FF2B5EF4-FFF2-40B4-BE49-F238E27FC236}">
                <a16:creationId xmlns:a16="http://schemas.microsoft.com/office/drawing/2014/main" id="{68A6F99F-0BDA-7862-05DA-D9CA1FFAB0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2241C0-BC36-C1A9-1501-31064DE12984}"/>
              </a:ext>
            </a:extLst>
          </p:cNvPr>
          <p:cNvSpPr>
            <a:spLocks noGrp="1"/>
          </p:cNvSpPr>
          <p:nvPr>
            <p:ph type="sldNum" sz="quarter" idx="12"/>
          </p:nvPr>
        </p:nvSpPr>
        <p:spPr/>
        <p:txBody>
          <a:bodyPr/>
          <a:lstStyle/>
          <a:p>
            <a:fld id="{F238E3A6-C744-4CB9-9324-F434F9D19FD3}" type="slidenum">
              <a:rPr lang="en-GB" smtClean="0"/>
              <a:t>‹#›</a:t>
            </a:fld>
            <a:endParaRPr lang="en-GB"/>
          </a:p>
        </p:txBody>
      </p:sp>
    </p:spTree>
    <p:extLst>
      <p:ext uri="{BB962C8B-B14F-4D97-AF65-F5344CB8AC3E}">
        <p14:creationId xmlns:p14="http://schemas.microsoft.com/office/powerpoint/2010/main" val="306849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EF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B0272C-3941-B8E7-ACFF-6590778DA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F9D5A3-B530-8848-9E53-E8DFF120D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4C3838-CD60-9DC3-8202-3C1EA3249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E4957-EC00-4147-AFA1-8D5B32D381E5}" type="datetimeFigureOut">
              <a:rPr lang="en-GB" smtClean="0"/>
              <a:t>06/02/2025</a:t>
            </a:fld>
            <a:endParaRPr lang="en-GB"/>
          </a:p>
        </p:txBody>
      </p:sp>
      <p:sp>
        <p:nvSpPr>
          <p:cNvPr id="5" name="Footer Placeholder 4">
            <a:extLst>
              <a:ext uri="{FF2B5EF4-FFF2-40B4-BE49-F238E27FC236}">
                <a16:creationId xmlns:a16="http://schemas.microsoft.com/office/drawing/2014/main" id="{CF38140F-FBF4-D874-BDBE-9B76C5B0B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F0884EA-277D-C1CF-D17A-FB8E37776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8E3A6-C744-4CB9-9324-F434F9D19FD3}" type="slidenum">
              <a:rPr lang="en-GB" smtClean="0"/>
              <a:t>‹#›</a:t>
            </a:fld>
            <a:endParaRPr lang="en-GB"/>
          </a:p>
        </p:txBody>
      </p:sp>
    </p:spTree>
    <p:extLst>
      <p:ext uri="{BB962C8B-B14F-4D97-AF65-F5344CB8AC3E}">
        <p14:creationId xmlns:p14="http://schemas.microsoft.com/office/powerpoint/2010/main" val="86684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8">
            <a:extLst>
              <a:ext uri="{FF2B5EF4-FFF2-40B4-BE49-F238E27FC236}">
                <a16:creationId xmlns:a16="http://schemas.microsoft.com/office/drawing/2014/main" id="{3CF28275-9705-C63C-AA8C-98AFB328F4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327" y="5566173"/>
            <a:ext cx="1684117" cy="1070116"/>
          </a:xfrm>
          <a:prstGeom prst="rect">
            <a:avLst/>
          </a:prstGeom>
        </p:spPr>
      </p:pic>
      <p:pic>
        <p:nvPicPr>
          <p:cNvPr id="2" name="Picture 1">
            <a:extLst>
              <a:ext uri="{FF2B5EF4-FFF2-40B4-BE49-F238E27FC236}">
                <a16:creationId xmlns:a16="http://schemas.microsoft.com/office/drawing/2014/main" id="{8799F6C1-646F-9392-F670-1F70E2D5A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9144" y="-26324"/>
            <a:ext cx="1793712" cy="1793712"/>
          </a:xfrm>
          <a:prstGeom prst="rect">
            <a:avLst/>
          </a:prstGeom>
        </p:spPr>
      </p:pic>
      <p:pic>
        <p:nvPicPr>
          <p:cNvPr id="4" name="Picture 3" descr="A black background with text&#10;&#10;Description automatically generated">
            <a:extLst>
              <a:ext uri="{FF2B5EF4-FFF2-40B4-BE49-F238E27FC236}">
                <a16:creationId xmlns:a16="http://schemas.microsoft.com/office/drawing/2014/main" id="{2E3D2A9E-2492-A011-26AD-76E8A1C31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36" y="1401997"/>
            <a:ext cx="10276728" cy="4164176"/>
          </a:xfrm>
          <a:prstGeom prst="rect">
            <a:avLst/>
          </a:prstGeom>
        </p:spPr>
      </p:pic>
    </p:spTree>
    <p:extLst>
      <p:ext uri="{BB962C8B-B14F-4D97-AF65-F5344CB8AC3E}">
        <p14:creationId xmlns:p14="http://schemas.microsoft.com/office/powerpoint/2010/main" val="1558022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5ABD-4F3A-5DE2-51A7-25B3DA3B3E3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13C7887-9878-9210-3008-BBF8A462CC9E}"/>
              </a:ext>
            </a:extLst>
          </p:cNvPr>
          <p:cNvSpPr txBox="1"/>
          <p:nvPr/>
        </p:nvSpPr>
        <p:spPr>
          <a:xfrm>
            <a:off x="412599" y="941052"/>
            <a:ext cx="4031451" cy="7769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a:solidFill>
                  <a:srgbClr val="00B050"/>
                </a:solidFill>
                <a:latin typeface="JT Marnie Bold" panose="00000800000000000000" pitchFamily="50" charset="0"/>
                <a:ea typeface="+mj-ea"/>
                <a:cs typeface="+mj-cs"/>
              </a:rPr>
              <a:t>Dots &amp; Boxes</a:t>
            </a:r>
          </a:p>
        </p:txBody>
      </p:sp>
      <p:sp>
        <p:nvSpPr>
          <p:cNvPr id="6" name="TextBox 5">
            <a:extLst>
              <a:ext uri="{FF2B5EF4-FFF2-40B4-BE49-F238E27FC236}">
                <a16:creationId xmlns:a16="http://schemas.microsoft.com/office/drawing/2014/main" id="{F124DB50-53DE-6536-02EC-C363867A54C9}"/>
              </a:ext>
            </a:extLst>
          </p:cNvPr>
          <p:cNvSpPr txBox="1"/>
          <p:nvPr/>
        </p:nvSpPr>
        <p:spPr>
          <a:xfrm>
            <a:off x="305020" y="2131427"/>
            <a:ext cx="11600109" cy="3785652"/>
          </a:xfrm>
          <a:prstGeom prst="rect">
            <a:avLst/>
          </a:prstGeom>
          <a:noFill/>
        </p:spPr>
        <p:txBody>
          <a:bodyPr wrap="square" rtlCol="0">
            <a:spAutoFit/>
          </a:bodyPr>
          <a:lstStyle/>
          <a:p>
            <a:pPr algn="just"/>
            <a:r>
              <a:rPr lang="en-GB" sz="2400" b="1" dirty="0">
                <a:latin typeface="Arial" panose="020B0604020202020204" pitchFamily="34" charset="0"/>
                <a:cs typeface="Arial" panose="020B0604020202020204" pitchFamily="34" charset="0"/>
              </a:rPr>
              <a:t>What You Need:</a:t>
            </a:r>
            <a:endParaRPr lang="en-GB" sz="24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en-GB" sz="2400" dirty="0">
                <a:latin typeface="Arial" panose="020B0604020202020204" pitchFamily="34" charset="0"/>
                <a:cs typeface="Arial" panose="020B0604020202020204" pitchFamily="34" charset="0"/>
              </a:rPr>
              <a:t>Paper</a:t>
            </a:r>
          </a:p>
          <a:p>
            <a:pPr algn="just">
              <a:buFont typeface="Arial" panose="020B0604020202020204" pitchFamily="34" charset="0"/>
              <a:buChar char="•"/>
            </a:pPr>
            <a:r>
              <a:rPr lang="en-GB" sz="2400" dirty="0" smtClean="0">
                <a:latin typeface="Arial" panose="020B0604020202020204" pitchFamily="34" charset="0"/>
                <a:cs typeface="Arial" panose="020B0604020202020204" pitchFamily="34" charset="0"/>
              </a:rPr>
              <a:t>Pencil</a:t>
            </a:r>
          </a:p>
          <a:p>
            <a:pPr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gn="just"/>
            <a:r>
              <a:rPr lang="en-GB" sz="2400" b="1" dirty="0">
                <a:latin typeface="Arial" panose="020B0604020202020204" pitchFamily="34" charset="0"/>
                <a:cs typeface="Arial" panose="020B0604020202020204" pitchFamily="34" charset="0"/>
              </a:rPr>
              <a:t>How to Play:</a:t>
            </a:r>
            <a:endParaRPr lang="en-GB" sz="2400" dirty="0">
              <a:latin typeface="Arial" panose="020B0604020202020204" pitchFamily="34" charset="0"/>
              <a:cs typeface="Arial" panose="020B0604020202020204" pitchFamily="34" charset="0"/>
            </a:endParaRPr>
          </a:p>
          <a:p>
            <a:pPr algn="just">
              <a:buFont typeface="+mj-lt"/>
              <a:buAutoNum type="arabicPeriod"/>
            </a:pPr>
            <a:r>
              <a:rPr lang="en-GB" sz="2400" dirty="0">
                <a:latin typeface="Arial" panose="020B0604020202020204" pitchFamily="34" charset="0"/>
                <a:cs typeface="Arial" panose="020B0604020202020204" pitchFamily="34" charset="0"/>
              </a:rPr>
              <a:t>Draw a grid of dots (e.g., 6x6 or more, depending on how long you want to play).</a:t>
            </a:r>
          </a:p>
          <a:p>
            <a:pPr algn="just">
              <a:buFont typeface="+mj-lt"/>
              <a:buAutoNum type="arabicPeriod"/>
            </a:pPr>
            <a:r>
              <a:rPr lang="en-GB" sz="2400" dirty="0">
                <a:latin typeface="Arial" panose="020B0604020202020204" pitchFamily="34" charset="0"/>
                <a:cs typeface="Arial" panose="020B0604020202020204" pitchFamily="34" charset="0"/>
              </a:rPr>
              <a:t>Players take turns drawing one line between two dots (horizontally or vertically).</a:t>
            </a:r>
          </a:p>
          <a:p>
            <a:pPr algn="just">
              <a:buFont typeface="+mj-lt"/>
              <a:buAutoNum type="arabicPeriod"/>
            </a:pPr>
            <a:r>
              <a:rPr lang="en-GB" sz="2400" dirty="0">
                <a:latin typeface="Arial" panose="020B0604020202020204" pitchFamily="34" charset="0"/>
                <a:cs typeface="Arial" panose="020B0604020202020204" pitchFamily="34" charset="0"/>
              </a:rPr>
              <a:t>When a player completes a square, they write their initial in the box and take another turn.</a:t>
            </a:r>
          </a:p>
          <a:p>
            <a:pPr algn="just">
              <a:buFont typeface="+mj-lt"/>
              <a:buAutoNum type="arabicPeriod"/>
            </a:pPr>
            <a:r>
              <a:rPr lang="en-GB" sz="2400" dirty="0">
                <a:latin typeface="Arial" panose="020B0604020202020204" pitchFamily="34" charset="0"/>
                <a:cs typeface="Arial" panose="020B0604020202020204" pitchFamily="34" charset="0"/>
              </a:rPr>
              <a:t>Keep playing until all the squares are filled. The player with the most squares wins!</a:t>
            </a:r>
          </a:p>
        </p:txBody>
      </p:sp>
      <p:pic>
        <p:nvPicPr>
          <p:cNvPr id="3" name="Picture 2" descr="A screenshot of a game&#10;&#10;Description automatically generated">
            <a:extLst>
              <a:ext uri="{FF2B5EF4-FFF2-40B4-BE49-F238E27FC236}">
                <a16:creationId xmlns:a16="http://schemas.microsoft.com/office/drawing/2014/main" id="{9937DEC8-5CFA-E13D-C31A-D09917C81952}"/>
              </a:ext>
            </a:extLst>
          </p:cNvPr>
          <p:cNvPicPr>
            <a:picLocks noChangeAspect="1"/>
          </p:cNvPicPr>
          <p:nvPr/>
        </p:nvPicPr>
        <p:blipFill>
          <a:blip r:embed="rId2">
            <a:extLst>
              <a:ext uri="{28A0092B-C50C-407E-A947-70E740481C1C}">
                <a14:useLocalDpi xmlns:a14="http://schemas.microsoft.com/office/drawing/2010/main" val="0"/>
              </a:ext>
            </a:extLst>
          </a:blip>
          <a:srcRect l="16277" t="12760" r="8214" b="9895"/>
          <a:stretch/>
        </p:blipFill>
        <p:spPr>
          <a:xfrm>
            <a:off x="8399929" y="284106"/>
            <a:ext cx="3343614" cy="3424950"/>
          </a:xfrm>
          <a:prstGeom prst="rect">
            <a:avLst/>
          </a:prstGeom>
        </p:spPr>
      </p:pic>
    </p:spTree>
    <p:extLst>
      <p:ext uri="{BB962C8B-B14F-4D97-AF65-F5344CB8AC3E}">
        <p14:creationId xmlns:p14="http://schemas.microsoft.com/office/powerpoint/2010/main" val="110989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E4D63-7405-7677-12C1-B1CB64F5282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1C8E7D1-8ED7-100B-05A4-1781F056A358}"/>
              </a:ext>
            </a:extLst>
          </p:cNvPr>
          <p:cNvSpPr txBox="1"/>
          <p:nvPr/>
        </p:nvSpPr>
        <p:spPr>
          <a:xfrm>
            <a:off x="2821335" y="1154941"/>
            <a:ext cx="5765250" cy="80752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a:solidFill>
                  <a:srgbClr val="00B050"/>
                </a:solidFill>
                <a:latin typeface="JT Marnie Bold" panose="00000800000000000000" pitchFamily="50" charset="0"/>
                <a:ea typeface="+mj-ea"/>
                <a:cs typeface="+mj-cs"/>
              </a:rPr>
              <a:t>Noughts &amp; Crosses</a:t>
            </a:r>
          </a:p>
        </p:txBody>
      </p:sp>
      <p:sp>
        <p:nvSpPr>
          <p:cNvPr id="6" name="TextBox 5">
            <a:extLst>
              <a:ext uri="{FF2B5EF4-FFF2-40B4-BE49-F238E27FC236}">
                <a16:creationId xmlns:a16="http://schemas.microsoft.com/office/drawing/2014/main" id="{A96ED68E-1B02-8647-F340-E9821F874E59}"/>
              </a:ext>
            </a:extLst>
          </p:cNvPr>
          <p:cNvSpPr txBox="1"/>
          <p:nvPr/>
        </p:nvSpPr>
        <p:spPr>
          <a:xfrm>
            <a:off x="237379" y="1804491"/>
            <a:ext cx="9861357" cy="452431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What You Need:</a:t>
            </a: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Paper</a:t>
            </a:r>
          </a:p>
          <a:p>
            <a:pP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Pencil</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How to Play:</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a:latin typeface="Arial" panose="020B0604020202020204" pitchFamily="34" charset="0"/>
                <a:cs typeface="Arial" panose="020B0604020202020204" pitchFamily="34" charset="0"/>
              </a:rPr>
              <a:t>Draw a grid with 3 rows and 3 columns (a total of 9 squares).</a:t>
            </a:r>
          </a:p>
          <a:p>
            <a:pPr>
              <a:buFont typeface="+mj-lt"/>
              <a:buAutoNum type="arabicPeriod"/>
            </a:pPr>
            <a:r>
              <a:rPr lang="en-GB" sz="2400" dirty="0">
                <a:latin typeface="Arial" panose="020B0604020202020204" pitchFamily="34" charset="0"/>
                <a:cs typeface="Arial" panose="020B0604020202020204" pitchFamily="34" charset="0"/>
              </a:rPr>
              <a:t>One player is "X," and the other is "O."</a:t>
            </a:r>
          </a:p>
          <a:p>
            <a:pPr>
              <a:buFont typeface="+mj-lt"/>
              <a:buAutoNum type="arabicPeriod"/>
            </a:pPr>
            <a:r>
              <a:rPr lang="en-GB" sz="2400" dirty="0">
                <a:latin typeface="Arial" panose="020B0604020202020204" pitchFamily="34" charset="0"/>
                <a:cs typeface="Arial" panose="020B0604020202020204" pitchFamily="34" charset="0"/>
              </a:rPr>
              <a:t>Take turns placing your symbol in an empty square.</a:t>
            </a:r>
          </a:p>
          <a:p>
            <a:pPr>
              <a:buFont typeface="+mj-lt"/>
              <a:buAutoNum type="arabicPeriod"/>
            </a:pPr>
            <a:r>
              <a:rPr lang="en-GB" sz="2400" dirty="0">
                <a:latin typeface="Arial" panose="020B0604020202020204" pitchFamily="34" charset="0"/>
                <a:cs typeface="Arial" panose="020B0604020202020204" pitchFamily="34" charset="0"/>
              </a:rPr>
              <a:t>The goal is to get three of your symbols in a row (horizontally, vertically, or diagonally).</a:t>
            </a:r>
          </a:p>
          <a:p>
            <a:pPr>
              <a:buFont typeface="+mj-lt"/>
              <a:buAutoNum type="arabicPeriod"/>
            </a:pPr>
            <a:r>
              <a:rPr lang="en-GB" sz="2400" dirty="0">
                <a:latin typeface="Arial" panose="020B0604020202020204" pitchFamily="34" charset="0"/>
                <a:cs typeface="Arial" panose="020B0604020202020204" pitchFamily="34" charset="0"/>
              </a:rPr>
              <a:t>The first to do so wins! If all squares are filled with no winner, it’s a draw.</a:t>
            </a:r>
          </a:p>
        </p:txBody>
      </p:sp>
      <p:pic>
        <p:nvPicPr>
          <p:cNvPr id="14" name="Picture 13" descr="A drawing of a game&#10;&#10;Description automatically generated">
            <a:extLst>
              <a:ext uri="{FF2B5EF4-FFF2-40B4-BE49-F238E27FC236}">
                <a16:creationId xmlns:a16="http://schemas.microsoft.com/office/drawing/2014/main" id="{FD4015FB-B6FA-4617-3C7A-919F80CFD1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7502" y="-239786"/>
            <a:ext cx="4404498" cy="4404498"/>
          </a:xfrm>
          <a:prstGeom prst="rect">
            <a:avLst/>
          </a:prstGeom>
        </p:spPr>
      </p:pic>
    </p:spTree>
    <p:extLst>
      <p:ext uri="{BB962C8B-B14F-4D97-AF65-F5344CB8AC3E}">
        <p14:creationId xmlns:p14="http://schemas.microsoft.com/office/powerpoint/2010/main" val="332985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EA24-A31D-7700-D759-8ABEB3B6C0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210C8B-4F3E-7DD9-2E8B-CAC09B6C316F}"/>
              </a:ext>
            </a:extLst>
          </p:cNvPr>
          <p:cNvSpPr txBox="1"/>
          <p:nvPr/>
        </p:nvSpPr>
        <p:spPr>
          <a:xfrm>
            <a:off x="412667" y="1110710"/>
            <a:ext cx="1659854" cy="80752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a:solidFill>
                  <a:srgbClr val="00B050"/>
                </a:solidFill>
                <a:latin typeface="JT Marnie Bold" panose="00000800000000000000" pitchFamily="50" charset="0"/>
                <a:ea typeface="+mj-ea"/>
                <a:cs typeface="+mj-cs"/>
              </a:rPr>
              <a:t>I Spy</a:t>
            </a:r>
          </a:p>
        </p:txBody>
      </p:sp>
      <p:sp>
        <p:nvSpPr>
          <p:cNvPr id="3" name="TextBox 2">
            <a:extLst>
              <a:ext uri="{FF2B5EF4-FFF2-40B4-BE49-F238E27FC236}">
                <a16:creationId xmlns:a16="http://schemas.microsoft.com/office/drawing/2014/main" id="{73427666-80FD-51D2-0AD5-8BF3200F830A}"/>
              </a:ext>
            </a:extLst>
          </p:cNvPr>
          <p:cNvSpPr txBox="1"/>
          <p:nvPr/>
        </p:nvSpPr>
        <p:spPr>
          <a:xfrm>
            <a:off x="412667" y="2928868"/>
            <a:ext cx="9562605" cy="3046988"/>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What You Need:</a:t>
            </a: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a:latin typeface="Arial" panose="020B0604020202020204" pitchFamily="34" charset="0"/>
                <a:cs typeface="Arial" panose="020B0604020202020204" pitchFamily="34" charset="0"/>
              </a:rPr>
              <a:t>Your </a:t>
            </a:r>
            <a:r>
              <a:rPr lang="en-GB" sz="2400" dirty="0" smtClean="0">
                <a:latin typeface="Arial" panose="020B0604020202020204" pitchFamily="34" charset="0"/>
                <a:cs typeface="Arial" panose="020B0604020202020204" pitchFamily="34" charset="0"/>
              </a:rPr>
              <a:t>surroundings</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How to Play:</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a:latin typeface="Arial" panose="020B0604020202020204" pitchFamily="34" charset="0"/>
                <a:cs typeface="Arial" panose="020B0604020202020204" pitchFamily="34" charset="0"/>
              </a:rPr>
              <a:t>One player looks around and says, "I spy with my little eye, something that is </a:t>
            </a:r>
            <a:r>
              <a:rPr lang="en-GB" sz="2400" dirty="0" smtClean="0">
                <a:latin typeface="Arial" panose="020B0604020202020204" pitchFamily="34" charset="0"/>
                <a:cs typeface="Arial" panose="020B0604020202020204" pitchFamily="34" charset="0"/>
              </a:rPr>
              <a:t>(colour / shape </a:t>
            </a:r>
            <a:r>
              <a:rPr lang="en-GB" sz="2400" dirty="0" err="1" smtClean="0">
                <a:latin typeface="Arial" panose="020B0604020202020204" pitchFamily="34" charset="0"/>
                <a:cs typeface="Arial" panose="020B0604020202020204" pitchFamily="34" charset="0"/>
              </a:rPr>
              <a:t>etc</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a:latin typeface="Arial" panose="020B0604020202020204" pitchFamily="34" charset="0"/>
                <a:cs typeface="Arial" panose="020B0604020202020204" pitchFamily="34" charset="0"/>
              </a:rPr>
              <a:t>Other players take turns guessing what it is.</a:t>
            </a:r>
          </a:p>
          <a:p>
            <a:pPr>
              <a:buFont typeface="+mj-lt"/>
              <a:buAutoNum type="arabicPeriod"/>
            </a:pPr>
            <a:r>
              <a:rPr lang="en-GB" sz="2400" dirty="0">
                <a:latin typeface="Arial" panose="020B0604020202020204" pitchFamily="34" charset="0"/>
                <a:cs typeface="Arial" panose="020B0604020202020204" pitchFamily="34" charset="0"/>
              </a:rPr>
              <a:t>The player who guesses correctly takes the next turn as the "spy."</a:t>
            </a:r>
          </a:p>
        </p:txBody>
      </p:sp>
      <p:pic>
        <p:nvPicPr>
          <p:cNvPr id="4" name="Picture 3" descr="Cartoon of a child holding a magnifying glass&#10;&#10;Description automatically generated">
            <a:extLst>
              <a:ext uri="{FF2B5EF4-FFF2-40B4-BE49-F238E27FC236}">
                <a16:creationId xmlns:a16="http://schemas.microsoft.com/office/drawing/2014/main" id="{4413AF2D-79A9-D7AC-AB15-6BBBF0878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788" y="338447"/>
            <a:ext cx="3394886" cy="3394886"/>
          </a:xfrm>
          <a:prstGeom prst="rect">
            <a:avLst/>
          </a:prstGeom>
        </p:spPr>
      </p:pic>
      <p:pic>
        <p:nvPicPr>
          <p:cNvPr id="8" name="Picture 7" descr="A group of kids in a classroom&#10;&#10;Description automatically generated">
            <a:extLst>
              <a:ext uri="{FF2B5EF4-FFF2-40B4-BE49-F238E27FC236}">
                <a16:creationId xmlns:a16="http://schemas.microsoft.com/office/drawing/2014/main" id="{5E3B0C82-13BA-A508-5B05-1273EB948254}"/>
              </a:ext>
            </a:extLst>
          </p:cNvPr>
          <p:cNvPicPr>
            <a:picLocks noChangeAspect="1"/>
          </p:cNvPicPr>
          <p:nvPr/>
        </p:nvPicPr>
        <p:blipFill>
          <a:blip r:embed="rId3">
            <a:extLst>
              <a:ext uri="{28A0092B-C50C-407E-A947-70E740481C1C}">
                <a14:useLocalDpi xmlns:a14="http://schemas.microsoft.com/office/drawing/2010/main" val="0"/>
              </a:ext>
            </a:extLst>
          </a:blip>
          <a:srcRect b="20519"/>
          <a:stretch/>
        </p:blipFill>
        <p:spPr>
          <a:xfrm>
            <a:off x="6899564" y="1"/>
            <a:ext cx="5292436" cy="4206456"/>
          </a:xfrm>
          <a:prstGeom prst="rect">
            <a:avLst/>
          </a:prstGeom>
        </p:spPr>
      </p:pic>
    </p:spTree>
    <p:extLst>
      <p:ext uri="{BB962C8B-B14F-4D97-AF65-F5344CB8AC3E}">
        <p14:creationId xmlns:p14="http://schemas.microsoft.com/office/powerpoint/2010/main" val="263360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AEA24-A31D-7700-D759-8ABEB3B6C0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210C8B-4F3E-7DD9-2E8B-CAC09B6C316F}"/>
              </a:ext>
            </a:extLst>
          </p:cNvPr>
          <p:cNvSpPr txBox="1"/>
          <p:nvPr/>
        </p:nvSpPr>
        <p:spPr>
          <a:xfrm>
            <a:off x="412666" y="1110710"/>
            <a:ext cx="3191145" cy="80752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smtClean="0">
                <a:solidFill>
                  <a:srgbClr val="00B050"/>
                </a:solidFill>
                <a:latin typeface="JT Marnie Bold" panose="00000800000000000000" pitchFamily="50" charset="0"/>
                <a:ea typeface="+mj-ea"/>
                <a:cs typeface="+mj-cs"/>
              </a:rPr>
              <a:t>Hangman</a:t>
            </a:r>
          </a:p>
        </p:txBody>
      </p:sp>
      <p:sp>
        <p:nvSpPr>
          <p:cNvPr id="3" name="TextBox 2">
            <a:extLst>
              <a:ext uri="{FF2B5EF4-FFF2-40B4-BE49-F238E27FC236}">
                <a16:creationId xmlns:a16="http://schemas.microsoft.com/office/drawing/2014/main" id="{73427666-80FD-51D2-0AD5-8BF3200F830A}"/>
              </a:ext>
            </a:extLst>
          </p:cNvPr>
          <p:cNvSpPr txBox="1"/>
          <p:nvPr/>
        </p:nvSpPr>
        <p:spPr>
          <a:xfrm>
            <a:off x="484384" y="2450445"/>
            <a:ext cx="10111898" cy="3785652"/>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What You Need:</a:t>
            </a:r>
            <a:endParaRPr lang="en-GB"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Pencil</a:t>
            </a:r>
          </a:p>
          <a:p>
            <a:pPr>
              <a:buFont typeface="Arial" panose="020B0604020202020204" pitchFamily="34" charset="0"/>
              <a:buChar char="•"/>
            </a:pPr>
            <a:r>
              <a:rPr lang="en-GB" sz="2400" dirty="0" smtClean="0">
                <a:latin typeface="Arial" panose="020B0604020202020204" pitchFamily="34" charset="0"/>
                <a:cs typeface="Arial" panose="020B0604020202020204" pitchFamily="34" charset="0"/>
              </a:rPr>
              <a:t>Paper</a:t>
            </a:r>
          </a:p>
          <a:p>
            <a:pP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How to Play:</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smtClean="0">
                <a:latin typeface="Arial" panose="020B0604020202020204" pitchFamily="34" charset="0"/>
                <a:cs typeface="Arial" panose="020B0604020202020204" pitchFamily="34" charset="0"/>
              </a:rPr>
              <a:t>Player 1 thinks of a word and draws a blank line for each letter.</a:t>
            </a:r>
          </a:p>
          <a:p>
            <a:pPr>
              <a:buFont typeface="+mj-lt"/>
              <a:buAutoNum type="arabicPeriod"/>
            </a:pPr>
            <a:r>
              <a:rPr lang="en-GB" sz="2400" dirty="0">
                <a:latin typeface="Arial" panose="020B0604020202020204" pitchFamily="34" charset="0"/>
                <a:cs typeface="Arial" panose="020B0604020202020204" pitchFamily="34" charset="0"/>
              </a:rPr>
              <a:t>P</a:t>
            </a:r>
            <a:r>
              <a:rPr lang="en-GB" sz="2400" dirty="0" smtClean="0">
                <a:latin typeface="Arial" panose="020B0604020202020204" pitchFamily="34" charset="0"/>
                <a:cs typeface="Arial" panose="020B0604020202020204" pitchFamily="34" charset="0"/>
              </a:rPr>
              <a:t>layer 2 then guesses a letter to identify the word.</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smtClean="0">
                <a:latin typeface="Arial" panose="020B0604020202020204" pitchFamily="34" charset="0"/>
                <a:cs typeface="Arial" panose="020B0604020202020204" pitchFamily="34" charset="0"/>
              </a:rPr>
              <a:t>If they guess the correct letter Player 1 writes it on the blank line. </a:t>
            </a:r>
          </a:p>
          <a:p>
            <a:pPr>
              <a:buFont typeface="+mj-lt"/>
              <a:buAutoNum type="arabicPeriod"/>
            </a:pPr>
            <a:r>
              <a:rPr lang="en-GB" sz="2400" dirty="0" smtClean="0">
                <a:latin typeface="Arial" panose="020B0604020202020204" pitchFamily="34" charset="0"/>
                <a:cs typeface="Arial" panose="020B0604020202020204" pitchFamily="34" charset="0"/>
              </a:rPr>
              <a:t>If they guess an incorrect Player 1 draws a body part.</a:t>
            </a:r>
            <a:endParaRPr lang="en-GB" sz="2400" dirty="0">
              <a:latin typeface="Arial" panose="020B0604020202020204" pitchFamily="34" charset="0"/>
              <a:cs typeface="Arial" panose="020B0604020202020204" pitchFamily="34" charset="0"/>
            </a:endParaRPr>
          </a:p>
          <a:p>
            <a:pPr>
              <a:buFont typeface="+mj-lt"/>
              <a:buAutoNum type="arabicPeriod"/>
            </a:pPr>
            <a:r>
              <a:rPr lang="en-GB" sz="2400" dirty="0" smtClean="0">
                <a:latin typeface="Arial" panose="020B0604020202020204" pitchFamily="34" charset="0"/>
                <a:cs typeface="Arial" panose="020B0604020202020204" pitchFamily="34" charset="0"/>
              </a:rPr>
              <a:t>Player 2 must guess the word correctly before the whole body is drawn.</a:t>
            </a:r>
            <a:endParaRPr lang="en-GB"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8032376" y="297823"/>
            <a:ext cx="3268476" cy="3842782"/>
          </a:xfrm>
          <a:prstGeom prst="rect">
            <a:avLst/>
          </a:prstGeom>
        </p:spPr>
      </p:pic>
    </p:spTree>
    <p:extLst>
      <p:ext uri="{BB962C8B-B14F-4D97-AF65-F5344CB8AC3E}">
        <p14:creationId xmlns:p14="http://schemas.microsoft.com/office/powerpoint/2010/main" val="160082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et of images of animals and birds&#10;&#10;Description automatically generated">
            <a:extLst>
              <a:ext uri="{FF2B5EF4-FFF2-40B4-BE49-F238E27FC236}">
                <a16:creationId xmlns:a16="http://schemas.microsoft.com/office/drawing/2014/main" id="{DE6357BE-3722-64E2-90A8-017D68B0B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942" y="392002"/>
            <a:ext cx="3928987" cy="3928987"/>
          </a:xfrm>
          <a:prstGeom prst="rect">
            <a:avLst/>
          </a:prstGeom>
        </p:spPr>
      </p:pic>
      <p:sp>
        <p:nvSpPr>
          <p:cNvPr id="11" name="TextBox 10">
            <a:extLst>
              <a:ext uri="{FF2B5EF4-FFF2-40B4-BE49-F238E27FC236}">
                <a16:creationId xmlns:a16="http://schemas.microsoft.com/office/drawing/2014/main" id="{B39A1C86-0583-5FFC-717C-C80E6FD5BD77}"/>
              </a:ext>
            </a:extLst>
          </p:cNvPr>
          <p:cNvSpPr txBox="1"/>
          <p:nvPr/>
        </p:nvSpPr>
        <p:spPr>
          <a:xfrm>
            <a:off x="378030" y="1358095"/>
            <a:ext cx="5870370" cy="807522"/>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a:solidFill>
                  <a:srgbClr val="00B050"/>
                </a:solidFill>
                <a:latin typeface="JT Marnie Bold" panose="00000800000000000000" pitchFamily="50" charset="0"/>
                <a:ea typeface="+mj-ea"/>
                <a:cs typeface="+mj-cs"/>
              </a:rPr>
              <a:t>Spot the Difference</a:t>
            </a:r>
          </a:p>
        </p:txBody>
      </p:sp>
      <p:sp>
        <p:nvSpPr>
          <p:cNvPr id="12" name="TextBox 11">
            <a:extLst>
              <a:ext uri="{FF2B5EF4-FFF2-40B4-BE49-F238E27FC236}">
                <a16:creationId xmlns:a16="http://schemas.microsoft.com/office/drawing/2014/main" id="{97A5C77C-2A56-EB13-2A17-49AEDB504FC1}"/>
              </a:ext>
            </a:extLst>
          </p:cNvPr>
          <p:cNvSpPr txBox="1"/>
          <p:nvPr/>
        </p:nvSpPr>
        <p:spPr>
          <a:xfrm>
            <a:off x="472567" y="2165617"/>
            <a:ext cx="6008915" cy="1455014"/>
          </a:xfrm>
          <a:prstGeom prst="rect">
            <a:avLst/>
          </a:prstGeom>
          <a:noFill/>
        </p:spPr>
        <p:txBody>
          <a:bodyPr wrap="square" rtlCol="0">
            <a:spAutoFit/>
          </a:bodyPr>
          <a:lstStyle/>
          <a:p>
            <a:pPr>
              <a:lnSpc>
                <a:spcPct val="200000"/>
              </a:lnSpc>
            </a:pPr>
            <a:r>
              <a:rPr lang="en-GB" sz="2400" dirty="0">
                <a:latin typeface="Arial  "/>
              </a:rPr>
              <a:t>There are 10 differences between these images can you find them all?</a:t>
            </a:r>
          </a:p>
        </p:txBody>
      </p:sp>
      <p:pic>
        <p:nvPicPr>
          <p:cNvPr id="2" name="Picture 1"/>
          <p:cNvPicPr>
            <a:picLocks noChangeAspect="1"/>
          </p:cNvPicPr>
          <p:nvPr/>
        </p:nvPicPr>
        <p:blipFill>
          <a:blip r:embed="rId3"/>
          <a:stretch>
            <a:fillRect/>
          </a:stretch>
        </p:blipFill>
        <p:spPr>
          <a:xfrm>
            <a:off x="2813237" y="3788997"/>
            <a:ext cx="4896410" cy="3011881"/>
          </a:xfrm>
          <a:prstGeom prst="rect">
            <a:avLst/>
          </a:prstGeom>
        </p:spPr>
      </p:pic>
    </p:spTree>
    <p:extLst>
      <p:ext uri="{BB962C8B-B14F-4D97-AF65-F5344CB8AC3E}">
        <p14:creationId xmlns:p14="http://schemas.microsoft.com/office/powerpoint/2010/main" val="2155909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3642A5-207A-FAD9-B235-824ABF8424EF}"/>
              </a:ext>
            </a:extLst>
          </p:cNvPr>
          <p:cNvSpPr txBox="1"/>
          <p:nvPr/>
        </p:nvSpPr>
        <p:spPr>
          <a:xfrm>
            <a:off x="415681" y="360560"/>
            <a:ext cx="9832724" cy="6360873"/>
          </a:xfrm>
          <a:prstGeom prst="rect">
            <a:avLst/>
          </a:prstGeom>
        </p:spPr>
        <p:txBody>
          <a:bodyPr vert="horz" lIns="91440" tIns="45720" rIns="91440" bIns="45720" rtlCol="0" anchor="ctr">
            <a:normAutofit lnSpcReduction="10000"/>
          </a:bodyPr>
          <a:lstStyle/>
          <a:p>
            <a:pPr>
              <a:spcBef>
                <a:spcPct val="0"/>
              </a:spcBef>
              <a:spcAft>
                <a:spcPts val="600"/>
              </a:spcAft>
            </a:pPr>
            <a:r>
              <a:rPr lang="en-US" sz="3200" b="1" dirty="0">
                <a:solidFill>
                  <a:srgbClr val="EA7962"/>
                </a:solidFill>
                <a:latin typeface="JT Marnie Bold" panose="00000800000000000000" pitchFamily="50" charset="0"/>
                <a:ea typeface="+mj-ea"/>
                <a:cs typeface="+mj-cs"/>
              </a:rPr>
              <a:t>RESOURCES:</a:t>
            </a:r>
          </a:p>
          <a:p>
            <a:pPr>
              <a:spcBef>
                <a:spcPct val="0"/>
              </a:spcBef>
              <a:spcAft>
                <a:spcPts val="600"/>
              </a:spcAft>
            </a:pPr>
            <a:endParaRPr lang="en-US" sz="3200" b="1" kern="1200" dirty="0">
              <a:solidFill>
                <a:srgbClr val="EA7962"/>
              </a:solidFill>
              <a:latin typeface="JT Marnie Bold" panose="00000800000000000000" pitchFamily="50" charset="0"/>
              <a:ea typeface="+mj-ea"/>
              <a:cs typeface="+mj-cs"/>
            </a:endParaRPr>
          </a:p>
          <a:p>
            <a:pPr>
              <a:lnSpc>
                <a:spcPct val="300000"/>
              </a:lnSpc>
              <a:spcBef>
                <a:spcPct val="0"/>
              </a:spcBef>
              <a:spcAft>
                <a:spcPts val="600"/>
              </a:spcAft>
            </a:pPr>
            <a:r>
              <a:rPr lang="en-US" b="1" kern="1200" dirty="0">
                <a:solidFill>
                  <a:srgbClr val="EA7962"/>
                </a:solidFill>
                <a:latin typeface="JT Marnie Bold" panose="00000800000000000000" pitchFamily="50" charset="0"/>
                <a:ea typeface="+mj-ea"/>
                <a:cs typeface="+mj-cs"/>
              </a:rPr>
              <a:t>Activity 1 – Day Activities</a:t>
            </a:r>
            <a:endParaRPr lang="en-US" sz="1100" b="1" kern="1200" dirty="0">
              <a:solidFill>
                <a:srgbClr val="EA7962"/>
              </a:solidFill>
              <a:latin typeface="JT Marnie Bold" panose="00000800000000000000" pitchFamily="50" charset="0"/>
              <a:ea typeface="+mj-ea"/>
              <a:cs typeface="+mj-cs"/>
            </a:endParaRPr>
          </a:p>
          <a:p>
            <a:pPr>
              <a:lnSpc>
                <a:spcPct val="300000"/>
              </a:lnSpc>
              <a:spcBef>
                <a:spcPct val="0"/>
              </a:spcBef>
              <a:spcAft>
                <a:spcPts val="600"/>
              </a:spcAft>
            </a:pPr>
            <a:r>
              <a:rPr lang="en-US" b="1" dirty="0">
                <a:solidFill>
                  <a:srgbClr val="EA7962"/>
                </a:solidFill>
                <a:latin typeface="JT Marnie Bold" panose="00000800000000000000" pitchFamily="50" charset="0"/>
                <a:ea typeface="+mj-ea"/>
                <a:cs typeface="+mj-cs"/>
              </a:rPr>
              <a:t>Activity 2 – Who am I?</a:t>
            </a:r>
          </a:p>
          <a:p>
            <a:pPr>
              <a:lnSpc>
                <a:spcPct val="300000"/>
              </a:lnSpc>
              <a:spcBef>
                <a:spcPct val="0"/>
              </a:spcBef>
              <a:spcAft>
                <a:spcPts val="600"/>
              </a:spcAft>
            </a:pPr>
            <a:r>
              <a:rPr lang="en-US" b="1" kern="1200" dirty="0">
                <a:solidFill>
                  <a:srgbClr val="EA7962"/>
                </a:solidFill>
                <a:latin typeface="JT Marnie Bold" panose="00000800000000000000" pitchFamily="50" charset="0"/>
                <a:ea typeface="+mj-ea"/>
                <a:cs typeface="+mj-cs"/>
              </a:rPr>
              <a:t>Activity 3 – Dots &amp; Boxes</a:t>
            </a:r>
          </a:p>
          <a:p>
            <a:pPr>
              <a:lnSpc>
                <a:spcPct val="300000"/>
              </a:lnSpc>
              <a:spcBef>
                <a:spcPct val="0"/>
              </a:spcBef>
              <a:spcAft>
                <a:spcPts val="600"/>
              </a:spcAft>
            </a:pPr>
            <a:r>
              <a:rPr lang="en-US" b="1" kern="1200" dirty="0">
                <a:solidFill>
                  <a:srgbClr val="EA7962"/>
                </a:solidFill>
                <a:latin typeface="JT Marnie Bold" panose="00000800000000000000" pitchFamily="50" charset="0"/>
                <a:ea typeface="+mj-ea"/>
                <a:cs typeface="+mj-cs"/>
              </a:rPr>
              <a:t>Activity 4 – Noughts &amp; Crosses</a:t>
            </a:r>
          </a:p>
          <a:p>
            <a:pPr>
              <a:lnSpc>
                <a:spcPct val="300000"/>
              </a:lnSpc>
              <a:spcBef>
                <a:spcPct val="0"/>
              </a:spcBef>
              <a:spcAft>
                <a:spcPts val="600"/>
              </a:spcAft>
            </a:pPr>
            <a:r>
              <a:rPr lang="en-US" b="1" kern="1200" dirty="0">
                <a:solidFill>
                  <a:srgbClr val="EA7962"/>
                </a:solidFill>
                <a:latin typeface="JT Marnie Bold" panose="00000800000000000000" pitchFamily="50" charset="0"/>
                <a:ea typeface="+mj-ea"/>
                <a:cs typeface="+mj-cs"/>
              </a:rPr>
              <a:t>Activity 5 – I Spy</a:t>
            </a:r>
          </a:p>
          <a:p>
            <a:pPr>
              <a:lnSpc>
                <a:spcPct val="300000"/>
              </a:lnSpc>
              <a:spcBef>
                <a:spcPct val="0"/>
              </a:spcBef>
              <a:spcAft>
                <a:spcPts val="600"/>
              </a:spcAft>
            </a:pPr>
            <a:r>
              <a:rPr lang="en-US" b="1" kern="1200" dirty="0">
                <a:solidFill>
                  <a:srgbClr val="EA7962"/>
                </a:solidFill>
                <a:latin typeface="JT Marnie Bold" panose="00000800000000000000" pitchFamily="50" charset="0"/>
                <a:ea typeface="+mj-ea"/>
                <a:cs typeface="+mj-cs"/>
              </a:rPr>
              <a:t>Activity 6 – </a:t>
            </a:r>
            <a:r>
              <a:rPr lang="en-US" b="1" dirty="0">
                <a:solidFill>
                  <a:srgbClr val="EA7962"/>
                </a:solidFill>
                <a:latin typeface="JT Marnie Bold" panose="00000800000000000000" pitchFamily="50" charset="0"/>
                <a:ea typeface="+mj-ea"/>
                <a:cs typeface="+mj-cs"/>
              </a:rPr>
              <a:t>Spot the difference </a:t>
            </a:r>
            <a:endParaRPr lang="en-US" b="1" kern="1200" dirty="0">
              <a:solidFill>
                <a:srgbClr val="EA7962"/>
              </a:solidFill>
              <a:latin typeface="JT Marnie Bold" panose="00000800000000000000" pitchFamily="50" charset="0"/>
              <a:ea typeface="+mj-ea"/>
              <a:cs typeface="+mj-cs"/>
            </a:endParaRPr>
          </a:p>
        </p:txBody>
      </p:sp>
      <p:pic>
        <p:nvPicPr>
          <p:cNvPr id="34" name="Picture 33" descr="A circular border with text and cartoon characters&#10;&#10;Description automatically generated with medium confidence">
            <a:extLst>
              <a:ext uri="{FF2B5EF4-FFF2-40B4-BE49-F238E27FC236}">
                <a16:creationId xmlns:a16="http://schemas.microsoft.com/office/drawing/2014/main" id="{4771645C-1958-B227-6AA7-14876D0C16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5601" y="5310073"/>
            <a:ext cx="1250718" cy="1250718"/>
          </a:xfrm>
          <a:prstGeom prst="rect">
            <a:avLst/>
          </a:prstGeom>
        </p:spPr>
      </p:pic>
      <p:pic>
        <p:nvPicPr>
          <p:cNvPr id="40" name="Picture 39" descr="A group of people sitting on the floor with virtual reality headsets&#10;&#10;Description automatically generated">
            <a:extLst>
              <a:ext uri="{FF2B5EF4-FFF2-40B4-BE49-F238E27FC236}">
                <a16:creationId xmlns:a16="http://schemas.microsoft.com/office/drawing/2014/main" id="{C10CFCD6-4AB1-0718-D136-7094BADC67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31570" y="3244402"/>
            <a:ext cx="2116835" cy="2116835"/>
          </a:xfrm>
          <a:prstGeom prst="rect">
            <a:avLst/>
          </a:prstGeom>
        </p:spPr>
      </p:pic>
      <p:pic>
        <p:nvPicPr>
          <p:cNvPr id="41" name="Picture 40" descr="A screenshot of a game&#10;&#10;Description automatically generated">
            <a:extLst>
              <a:ext uri="{FF2B5EF4-FFF2-40B4-BE49-F238E27FC236}">
                <a16:creationId xmlns:a16="http://schemas.microsoft.com/office/drawing/2014/main" id="{58FCAECF-5FEB-E65B-2B91-D248929E6672}"/>
              </a:ext>
            </a:extLst>
          </p:cNvPr>
          <p:cNvPicPr>
            <a:picLocks noChangeAspect="1"/>
          </p:cNvPicPr>
          <p:nvPr/>
        </p:nvPicPr>
        <p:blipFill>
          <a:blip r:embed="rId5" cstate="hqprint">
            <a:extLst>
              <a:ext uri="{28A0092B-C50C-407E-A947-70E740481C1C}">
                <a14:useLocalDpi xmlns:a14="http://schemas.microsoft.com/office/drawing/2010/main" val="0"/>
              </a:ext>
            </a:extLst>
          </a:blip>
          <a:srcRect l="16277" t="12760" r="8214" b="9895"/>
          <a:stretch/>
        </p:blipFill>
        <p:spPr>
          <a:xfrm>
            <a:off x="9605470" y="360560"/>
            <a:ext cx="2170849" cy="2223655"/>
          </a:xfrm>
          <a:prstGeom prst="rect">
            <a:avLst/>
          </a:prstGeom>
        </p:spPr>
      </p:pic>
      <p:pic>
        <p:nvPicPr>
          <p:cNvPr id="42" name="Picture 41" descr="A drawing of a game&#10;&#10;Description automatically generated">
            <a:extLst>
              <a:ext uri="{FF2B5EF4-FFF2-40B4-BE49-F238E27FC236}">
                <a16:creationId xmlns:a16="http://schemas.microsoft.com/office/drawing/2014/main" id="{438867B0-6105-5913-55C5-5EBA0568352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30105" y="2584215"/>
            <a:ext cx="2531789" cy="2531789"/>
          </a:xfrm>
          <a:prstGeom prst="rect">
            <a:avLst/>
          </a:prstGeom>
        </p:spPr>
      </p:pic>
      <p:pic>
        <p:nvPicPr>
          <p:cNvPr id="43" name="Picture 42" descr="Cartoon of a child holding a magnifying glass&#10;&#10;Description automatically generated">
            <a:extLst>
              <a:ext uri="{FF2B5EF4-FFF2-40B4-BE49-F238E27FC236}">
                <a16:creationId xmlns:a16="http://schemas.microsoft.com/office/drawing/2014/main" id="{CD46FFE9-263B-43F9-F9F2-41B6D3B3D0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42439" y="277435"/>
            <a:ext cx="1587141" cy="1587141"/>
          </a:xfrm>
          <a:prstGeom prst="rect">
            <a:avLst/>
          </a:prstGeom>
        </p:spPr>
      </p:pic>
      <p:pic>
        <p:nvPicPr>
          <p:cNvPr id="44" name="Picture 43" descr="A set of images of animals and birds&#10;&#10;Description automatically generated">
            <a:extLst>
              <a:ext uri="{FF2B5EF4-FFF2-40B4-BE49-F238E27FC236}">
                <a16:creationId xmlns:a16="http://schemas.microsoft.com/office/drawing/2014/main" id="{B9D743D7-4465-F966-A8A3-2A8AB61239B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61894" y="1056415"/>
            <a:ext cx="1527800" cy="1527800"/>
          </a:xfrm>
          <a:prstGeom prst="rect">
            <a:avLst/>
          </a:prstGeom>
        </p:spPr>
      </p:pic>
    </p:spTree>
    <p:extLst>
      <p:ext uri="{BB962C8B-B14F-4D97-AF65-F5344CB8AC3E}">
        <p14:creationId xmlns:p14="http://schemas.microsoft.com/office/powerpoint/2010/main" val="307546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F0ABC-131D-C389-0C87-AB89577E3EE2}"/>
              </a:ext>
            </a:extLst>
          </p:cNvPr>
          <p:cNvSpPr txBox="1"/>
          <p:nvPr/>
        </p:nvSpPr>
        <p:spPr>
          <a:xfrm>
            <a:off x="1291406" y="137811"/>
            <a:ext cx="7552706" cy="766980"/>
          </a:xfrm>
          <a:prstGeom prst="rect">
            <a:avLst/>
          </a:prstGeom>
        </p:spPr>
        <p:txBody>
          <a:bodyPr vert="horz" lIns="91440" tIns="45720" rIns="91440" bIns="45720" rtlCol="0" anchor="b">
            <a:normAutofit fontScale="70000" lnSpcReduction="20000"/>
          </a:bodyPr>
          <a:lstStyle/>
          <a:p>
            <a:pPr>
              <a:lnSpc>
                <a:spcPct val="90000"/>
              </a:lnSpc>
              <a:spcBef>
                <a:spcPct val="0"/>
              </a:spcBef>
              <a:spcAft>
                <a:spcPts val="600"/>
              </a:spcAft>
            </a:pPr>
            <a:r>
              <a:rPr lang="en-US" sz="4400">
                <a:solidFill>
                  <a:srgbClr val="EA7962"/>
                </a:solidFill>
                <a:latin typeface="JT Marnie Bold" panose="00000800000000000000" pitchFamily="50" charset="0"/>
                <a:ea typeface="+mj-ea"/>
                <a:cs typeface="+mj-cs"/>
              </a:rPr>
              <a:t>What are unhealthy digital habits?</a:t>
            </a:r>
          </a:p>
        </p:txBody>
      </p:sp>
      <p:pic>
        <p:nvPicPr>
          <p:cNvPr id="6" name="Picture 5" descr="A group of kids holding a device&#10;&#10;Description automatically generated">
            <a:extLst>
              <a:ext uri="{FF2B5EF4-FFF2-40B4-BE49-F238E27FC236}">
                <a16:creationId xmlns:a16="http://schemas.microsoft.com/office/drawing/2014/main" id="{DFBE65A7-C1D0-06C3-6CD4-2F3298DE2B3F}"/>
              </a:ext>
            </a:extLst>
          </p:cNvPr>
          <p:cNvPicPr>
            <a:picLocks noChangeAspect="1"/>
          </p:cNvPicPr>
          <p:nvPr/>
        </p:nvPicPr>
        <p:blipFill>
          <a:blip r:embed="rId2">
            <a:extLst>
              <a:ext uri="{28A0092B-C50C-407E-A947-70E740481C1C}">
                <a14:useLocalDpi xmlns:a14="http://schemas.microsoft.com/office/drawing/2010/main" val="0"/>
              </a:ext>
            </a:extLst>
          </a:blip>
          <a:srcRect t="25695" b="31413"/>
          <a:stretch/>
        </p:blipFill>
        <p:spPr>
          <a:xfrm>
            <a:off x="3508696" y="1836445"/>
            <a:ext cx="4206893" cy="1804406"/>
          </a:xfrm>
          <a:prstGeom prst="rect">
            <a:avLst/>
          </a:prstGeom>
        </p:spPr>
      </p:pic>
      <p:pic>
        <p:nvPicPr>
          <p:cNvPr id="10" name="Picture 9" descr="A cartoon of a child with a backpack">
            <a:extLst>
              <a:ext uri="{FF2B5EF4-FFF2-40B4-BE49-F238E27FC236}">
                <a16:creationId xmlns:a16="http://schemas.microsoft.com/office/drawing/2014/main" id="{2F9D8A12-4673-0937-0B9C-B5347CF489B2}"/>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325555" y="3189183"/>
            <a:ext cx="3668817" cy="3668817"/>
          </a:xfrm>
          <a:prstGeom prst="rect">
            <a:avLst/>
          </a:prstGeom>
        </p:spPr>
      </p:pic>
      <p:sp>
        <p:nvSpPr>
          <p:cNvPr id="11" name="TextBox 10">
            <a:extLst>
              <a:ext uri="{FF2B5EF4-FFF2-40B4-BE49-F238E27FC236}">
                <a16:creationId xmlns:a16="http://schemas.microsoft.com/office/drawing/2014/main" id="{72DD9C91-26CC-B00B-3BC0-C116DA3E0C33}"/>
              </a:ext>
            </a:extLst>
          </p:cNvPr>
          <p:cNvSpPr txBox="1"/>
          <p:nvPr/>
        </p:nvSpPr>
        <p:spPr>
          <a:xfrm>
            <a:off x="105156" y="1387021"/>
            <a:ext cx="6807080" cy="369332"/>
          </a:xfrm>
          <a:prstGeom prst="rect">
            <a:avLst/>
          </a:prstGeom>
          <a:noFill/>
        </p:spPr>
        <p:txBody>
          <a:bodyPr wrap="square">
            <a:spAutoFit/>
          </a:bodyPr>
          <a:lstStyle/>
          <a:p>
            <a:r>
              <a:rPr lang="en-GB">
                <a:solidFill>
                  <a:schemeClr val="tx2"/>
                </a:solidFill>
                <a:latin typeface="JT Marnie Bold" panose="00000800000000000000" pitchFamily="50" charset="0"/>
              </a:rPr>
              <a:t>Spending more than 2 hours a day on your device:</a:t>
            </a:r>
          </a:p>
        </p:txBody>
      </p:sp>
      <p:sp>
        <p:nvSpPr>
          <p:cNvPr id="12" name="TextBox 11">
            <a:extLst>
              <a:ext uri="{FF2B5EF4-FFF2-40B4-BE49-F238E27FC236}">
                <a16:creationId xmlns:a16="http://schemas.microsoft.com/office/drawing/2014/main" id="{46AB35C0-1D05-FD70-C675-CE84429688A0}"/>
              </a:ext>
            </a:extLst>
          </p:cNvPr>
          <p:cNvSpPr txBox="1"/>
          <p:nvPr/>
        </p:nvSpPr>
        <p:spPr>
          <a:xfrm>
            <a:off x="3646132" y="4899288"/>
            <a:ext cx="5389323" cy="1631216"/>
          </a:xfrm>
          <a:prstGeom prst="rect">
            <a:avLst/>
          </a:prstGeom>
          <a:noFill/>
        </p:spPr>
        <p:txBody>
          <a:bodyPr wrap="square">
            <a:spAutoFit/>
          </a:bodyPr>
          <a:lstStyle/>
          <a:p>
            <a:r>
              <a:rPr lang="en-GB">
                <a:solidFill>
                  <a:schemeClr val="tx2"/>
                </a:solidFill>
                <a:latin typeface="JT Marnie Bold" panose="00000800000000000000" pitchFamily="50" charset="0"/>
              </a:rPr>
              <a:t>Missing out on life because you are on your device:</a:t>
            </a:r>
          </a:p>
          <a:p>
            <a:endParaRPr lang="en-GB" sz="1600">
              <a:latin typeface="JT Marnie Regular" panose="00000400000000000000" pitchFamily="50" charset="0"/>
            </a:endParaRPr>
          </a:p>
          <a:p>
            <a:r>
              <a:rPr lang="en-GB" sz="1600">
                <a:latin typeface="JT Marnie Regular" panose="00000400000000000000" pitchFamily="50" charset="0"/>
              </a:rPr>
              <a:t>Sometimes we miss exciting, meaningful moments because we are distracted by our devices, this can sometimes make us feel empty and sad </a:t>
            </a:r>
          </a:p>
        </p:txBody>
      </p:sp>
      <p:pic>
        <p:nvPicPr>
          <p:cNvPr id="14" name="Picture 13" descr="A cartoon of a person lying in bed">
            <a:extLst>
              <a:ext uri="{FF2B5EF4-FFF2-40B4-BE49-F238E27FC236}">
                <a16:creationId xmlns:a16="http://schemas.microsoft.com/office/drawing/2014/main" id="{A2CBA9DE-15A0-6822-68BE-EF87990FD4F5}"/>
              </a:ext>
            </a:extLst>
          </p:cNvPr>
          <p:cNvPicPr>
            <a:picLocks noChangeAspect="1"/>
          </p:cNvPicPr>
          <p:nvPr/>
        </p:nvPicPr>
        <p:blipFill>
          <a:blip r:embed="rId5">
            <a:extLst>
              <a:ext uri="{28A0092B-C50C-407E-A947-70E740481C1C}">
                <a14:useLocalDpi xmlns:a14="http://schemas.microsoft.com/office/drawing/2010/main" val="0"/>
              </a:ext>
            </a:extLst>
          </a:blip>
          <a:srcRect l="7077" t="16062" r="3667" b="13868"/>
          <a:stretch/>
        </p:blipFill>
        <p:spPr>
          <a:xfrm>
            <a:off x="9035455" y="327496"/>
            <a:ext cx="2703205" cy="2122142"/>
          </a:xfrm>
          <a:prstGeom prst="rect">
            <a:avLst/>
          </a:prstGeom>
        </p:spPr>
      </p:pic>
      <p:sp>
        <p:nvSpPr>
          <p:cNvPr id="15" name="TextBox 14">
            <a:extLst>
              <a:ext uri="{FF2B5EF4-FFF2-40B4-BE49-F238E27FC236}">
                <a16:creationId xmlns:a16="http://schemas.microsoft.com/office/drawing/2014/main" id="{8DB88326-40DC-3BB6-F17E-FD778ADF4303}"/>
              </a:ext>
            </a:extLst>
          </p:cNvPr>
          <p:cNvSpPr txBox="1"/>
          <p:nvPr/>
        </p:nvSpPr>
        <p:spPr>
          <a:xfrm>
            <a:off x="8312774" y="2592465"/>
            <a:ext cx="3683338" cy="1354217"/>
          </a:xfrm>
          <a:prstGeom prst="rect">
            <a:avLst/>
          </a:prstGeom>
          <a:noFill/>
        </p:spPr>
        <p:txBody>
          <a:bodyPr wrap="square">
            <a:spAutoFit/>
          </a:bodyPr>
          <a:lstStyle/>
          <a:p>
            <a:r>
              <a:rPr lang="en-GB">
                <a:solidFill>
                  <a:schemeClr val="tx2"/>
                </a:solidFill>
                <a:latin typeface="JT Marnie Bold" panose="00000800000000000000" pitchFamily="50" charset="0"/>
              </a:rPr>
              <a:t>Using your device in bed:</a:t>
            </a:r>
          </a:p>
          <a:p>
            <a:endParaRPr lang="en-GB" sz="1600">
              <a:latin typeface="JT Marnie Regular" panose="00000400000000000000" pitchFamily="50" charset="0"/>
            </a:endParaRPr>
          </a:p>
          <a:p>
            <a:r>
              <a:rPr lang="en-GB" sz="1600">
                <a:latin typeface="JT Marnie Regular" panose="00000400000000000000" pitchFamily="50" charset="0"/>
              </a:rPr>
              <a:t>This disrupts your sleep, which negatively effects your physical and mental health</a:t>
            </a:r>
          </a:p>
        </p:txBody>
      </p:sp>
      <p:sp>
        <p:nvSpPr>
          <p:cNvPr id="2" name="TextBox 1">
            <a:extLst>
              <a:ext uri="{FF2B5EF4-FFF2-40B4-BE49-F238E27FC236}">
                <a16:creationId xmlns:a16="http://schemas.microsoft.com/office/drawing/2014/main" id="{5F167527-BAF3-1286-B5AE-8773B0A0EB4F}"/>
              </a:ext>
            </a:extLst>
          </p:cNvPr>
          <p:cNvSpPr txBox="1"/>
          <p:nvPr/>
        </p:nvSpPr>
        <p:spPr>
          <a:xfrm>
            <a:off x="105156" y="1930746"/>
            <a:ext cx="4109616" cy="1323439"/>
          </a:xfrm>
          <a:prstGeom prst="rect">
            <a:avLst/>
          </a:prstGeom>
          <a:noFill/>
        </p:spPr>
        <p:txBody>
          <a:bodyPr wrap="square">
            <a:spAutoFit/>
          </a:bodyPr>
          <a:lstStyle/>
          <a:p>
            <a:r>
              <a:rPr lang="en-GB" sz="1600">
                <a:latin typeface="JT Marnie Regular" panose="00000400000000000000" pitchFamily="50" charset="0"/>
              </a:rPr>
              <a:t>Two hours of screen time is the national recommended daily limit. Exceeding this can negatively impact your attention, social skills, physical and mental health. </a:t>
            </a:r>
          </a:p>
        </p:txBody>
      </p:sp>
    </p:spTree>
    <p:extLst>
      <p:ext uri="{BB962C8B-B14F-4D97-AF65-F5344CB8AC3E}">
        <p14:creationId xmlns:p14="http://schemas.microsoft.com/office/powerpoint/2010/main" val="45894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red sign&#10;&#10;Description automatically generated">
            <a:extLst>
              <a:ext uri="{FF2B5EF4-FFF2-40B4-BE49-F238E27FC236}">
                <a16:creationId xmlns:a16="http://schemas.microsoft.com/office/drawing/2014/main" id="{0C4FEF40-8BFE-5711-3AA9-2ABBED9FC684}"/>
              </a:ext>
            </a:extLst>
          </p:cNvPr>
          <p:cNvPicPr>
            <a:picLocks noChangeAspect="1"/>
          </p:cNvPicPr>
          <p:nvPr/>
        </p:nvPicPr>
        <p:blipFill>
          <a:blip r:embed="rId2">
            <a:extLst>
              <a:ext uri="{28A0092B-C50C-407E-A947-70E740481C1C}">
                <a14:useLocalDpi xmlns:a14="http://schemas.microsoft.com/office/drawing/2010/main" val="0"/>
              </a:ext>
            </a:extLst>
          </a:blip>
          <a:srcRect t="32102" b="26292"/>
          <a:stretch/>
        </p:blipFill>
        <p:spPr>
          <a:xfrm>
            <a:off x="443410" y="172832"/>
            <a:ext cx="5285524" cy="2199118"/>
          </a:xfrm>
          <a:prstGeom prst="rect">
            <a:avLst/>
          </a:prstGeom>
        </p:spPr>
      </p:pic>
      <p:pic>
        <p:nvPicPr>
          <p:cNvPr id="9" name="Picture 8" descr="A red telephone booth with a black background&#10;&#10;Description automatically generated">
            <a:extLst>
              <a:ext uri="{FF2B5EF4-FFF2-40B4-BE49-F238E27FC236}">
                <a16:creationId xmlns:a16="http://schemas.microsoft.com/office/drawing/2014/main" id="{1DA403EF-02D0-38F6-DCAE-088AFA0AB4EF}"/>
              </a:ext>
            </a:extLst>
          </p:cNvPr>
          <p:cNvPicPr>
            <a:picLocks noChangeAspect="1"/>
          </p:cNvPicPr>
          <p:nvPr/>
        </p:nvPicPr>
        <p:blipFill>
          <a:blip r:embed="rId3">
            <a:extLst>
              <a:ext uri="{28A0092B-C50C-407E-A947-70E740481C1C}">
                <a14:useLocalDpi xmlns:a14="http://schemas.microsoft.com/office/drawing/2010/main" val="0"/>
              </a:ext>
            </a:extLst>
          </a:blip>
          <a:srcRect l="27614" r="28315"/>
          <a:stretch/>
        </p:blipFill>
        <p:spPr>
          <a:xfrm>
            <a:off x="7773339" y="1423850"/>
            <a:ext cx="2409625" cy="4797108"/>
          </a:xfrm>
          <a:prstGeom prst="rect">
            <a:avLst/>
          </a:prstGeom>
        </p:spPr>
      </p:pic>
      <p:pic>
        <p:nvPicPr>
          <p:cNvPr id="11" name="Picture 10" descr="A red sign with white text&#10;&#10;Description automatically generated">
            <a:extLst>
              <a:ext uri="{FF2B5EF4-FFF2-40B4-BE49-F238E27FC236}">
                <a16:creationId xmlns:a16="http://schemas.microsoft.com/office/drawing/2014/main" id="{B39E77D8-7052-F85A-7762-9F8544BD80A5}"/>
              </a:ext>
            </a:extLst>
          </p:cNvPr>
          <p:cNvPicPr>
            <a:picLocks noChangeAspect="1"/>
          </p:cNvPicPr>
          <p:nvPr/>
        </p:nvPicPr>
        <p:blipFill>
          <a:blip r:embed="rId4" cstate="hqprint">
            <a:extLst>
              <a:ext uri="{28A0092B-C50C-407E-A947-70E740481C1C}">
                <a14:useLocalDpi xmlns:a14="http://schemas.microsoft.com/office/drawing/2010/main" val="0"/>
              </a:ext>
            </a:extLst>
          </a:blip>
          <a:srcRect t="5790" b="62215"/>
          <a:stretch/>
        </p:blipFill>
        <p:spPr>
          <a:xfrm>
            <a:off x="8279656" y="6165254"/>
            <a:ext cx="1571758" cy="502884"/>
          </a:xfrm>
          <a:prstGeom prst="rect">
            <a:avLst/>
          </a:prstGeom>
        </p:spPr>
      </p:pic>
      <p:pic>
        <p:nvPicPr>
          <p:cNvPr id="13" name="Picture 12" descr="A black screen with red and yellow text&#10;&#10;Description automatically generated">
            <a:extLst>
              <a:ext uri="{FF2B5EF4-FFF2-40B4-BE49-F238E27FC236}">
                <a16:creationId xmlns:a16="http://schemas.microsoft.com/office/drawing/2014/main" id="{3B42A4EB-82B2-AD9E-F082-199AC0847273}"/>
              </a:ext>
            </a:extLst>
          </p:cNvPr>
          <p:cNvPicPr>
            <a:picLocks noChangeAspect="1"/>
          </p:cNvPicPr>
          <p:nvPr/>
        </p:nvPicPr>
        <p:blipFill>
          <a:blip r:embed="rId5" cstate="hqprint">
            <a:extLst>
              <a:ext uri="{28A0092B-C50C-407E-A947-70E740481C1C}">
                <a14:useLocalDpi xmlns:a14="http://schemas.microsoft.com/office/drawing/2010/main" val="0"/>
              </a:ext>
            </a:extLst>
          </a:blip>
          <a:srcRect t="3855" b="56968"/>
          <a:stretch/>
        </p:blipFill>
        <p:spPr>
          <a:xfrm>
            <a:off x="9696947" y="1213662"/>
            <a:ext cx="2363409" cy="925905"/>
          </a:xfrm>
          <a:prstGeom prst="rect">
            <a:avLst/>
          </a:prstGeom>
        </p:spPr>
      </p:pic>
      <p:pic>
        <p:nvPicPr>
          <p:cNvPr id="15" name="Picture 14" descr="A heart with dotted lines and a path&#10;&#10;Description automatically generated">
            <a:extLst>
              <a:ext uri="{FF2B5EF4-FFF2-40B4-BE49-F238E27FC236}">
                <a16:creationId xmlns:a16="http://schemas.microsoft.com/office/drawing/2014/main" id="{4A25C83B-E981-8EBA-7BEA-17AF03E5E4F4}"/>
              </a:ext>
            </a:extLst>
          </p:cNvPr>
          <p:cNvPicPr>
            <a:picLocks noChangeAspect="1"/>
          </p:cNvPicPr>
          <p:nvPr/>
        </p:nvPicPr>
        <p:blipFill>
          <a:blip r:embed="rId6">
            <a:extLst>
              <a:ext uri="{28A0092B-C50C-407E-A947-70E740481C1C}">
                <a14:useLocalDpi xmlns:a14="http://schemas.microsoft.com/office/drawing/2010/main" val="0"/>
              </a:ext>
            </a:extLst>
          </a:blip>
          <a:srcRect r="21786" b="57102"/>
          <a:stretch/>
        </p:blipFill>
        <p:spPr>
          <a:xfrm rot="1517260">
            <a:off x="4617043" y="1107391"/>
            <a:ext cx="3898760" cy="1837327"/>
          </a:xfrm>
          <a:prstGeom prst="rect">
            <a:avLst/>
          </a:prstGeom>
        </p:spPr>
      </p:pic>
      <p:pic>
        <p:nvPicPr>
          <p:cNvPr id="17" name="Picture 16" descr="A yellow and pink rectangular frame with red lines&#10;&#10;Description automatically generated">
            <a:extLst>
              <a:ext uri="{FF2B5EF4-FFF2-40B4-BE49-F238E27FC236}">
                <a16:creationId xmlns:a16="http://schemas.microsoft.com/office/drawing/2014/main" id="{43872F41-BE4B-E4B1-42D8-68E2973D8938}"/>
              </a:ext>
            </a:extLst>
          </p:cNvPr>
          <p:cNvPicPr>
            <a:picLocks noChangeAspect="1"/>
          </p:cNvPicPr>
          <p:nvPr/>
        </p:nvPicPr>
        <p:blipFill rotWithShape="1">
          <a:blip r:embed="rId7">
            <a:extLst>
              <a:ext uri="{28A0092B-C50C-407E-A947-70E740481C1C}">
                <a14:useLocalDpi xmlns:a14="http://schemas.microsoft.com/office/drawing/2010/main" val="0"/>
              </a:ext>
            </a:extLst>
          </a:blip>
          <a:srcRect l="8164" t="26075" r="16976" b="23163"/>
          <a:stretch/>
        </p:blipFill>
        <p:spPr>
          <a:xfrm>
            <a:off x="113211" y="2561835"/>
            <a:ext cx="6367614" cy="4317953"/>
          </a:xfrm>
          <a:prstGeom prst="rect">
            <a:avLst/>
          </a:prstGeom>
        </p:spPr>
      </p:pic>
      <p:pic>
        <p:nvPicPr>
          <p:cNvPr id="18" name="Picture 8">
            <a:extLst>
              <a:ext uri="{FF2B5EF4-FFF2-40B4-BE49-F238E27FC236}">
                <a16:creationId xmlns:a16="http://schemas.microsoft.com/office/drawing/2014/main" id="{B4DC5029-7E98-2D83-22E1-463C5B8CCF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9289" y="2139567"/>
            <a:ext cx="731433" cy="464765"/>
          </a:xfrm>
          <a:prstGeom prst="rect">
            <a:avLst/>
          </a:prstGeom>
        </p:spPr>
      </p:pic>
      <p:sp>
        <p:nvSpPr>
          <p:cNvPr id="20" name="TextBox 19">
            <a:extLst>
              <a:ext uri="{FF2B5EF4-FFF2-40B4-BE49-F238E27FC236}">
                <a16:creationId xmlns:a16="http://schemas.microsoft.com/office/drawing/2014/main" id="{067CBADD-478C-611F-C65B-32654C7CD24E}"/>
              </a:ext>
            </a:extLst>
          </p:cNvPr>
          <p:cNvSpPr txBox="1"/>
          <p:nvPr/>
        </p:nvSpPr>
        <p:spPr>
          <a:xfrm>
            <a:off x="5728934" y="545788"/>
            <a:ext cx="6096000" cy="584775"/>
          </a:xfrm>
          <a:prstGeom prst="rect">
            <a:avLst/>
          </a:prstGeom>
          <a:noFill/>
        </p:spPr>
        <p:txBody>
          <a:bodyPr wrap="square">
            <a:spAutoFit/>
          </a:bodyPr>
          <a:lstStyle/>
          <a:p>
            <a:r>
              <a:rPr lang="en-GB" sz="1600" b="0" i="0">
                <a:solidFill>
                  <a:srgbClr val="000000"/>
                </a:solidFill>
                <a:effectLst/>
                <a:latin typeface="JT Marnie Regular" panose="00000400000000000000" pitchFamily="50" charset="0"/>
              </a:rPr>
              <a:t>This </a:t>
            </a:r>
            <a:r>
              <a:rPr lang="en-GB" sz="1600">
                <a:solidFill>
                  <a:srgbClr val="000000"/>
                </a:solidFill>
                <a:latin typeface="JT Marnie Regular" panose="00000400000000000000" pitchFamily="50" charset="0"/>
              </a:rPr>
              <a:t>competition</a:t>
            </a:r>
            <a:r>
              <a:rPr lang="en-GB" sz="1600" b="0" i="0">
                <a:solidFill>
                  <a:srgbClr val="000000"/>
                </a:solidFill>
                <a:effectLst/>
                <a:latin typeface="JT Marnie Regular" panose="00000400000000000000" pitchFamily="50" charset="0"/>
              </a:rPr>
              <a:t> is designed to help you set boundaries and daily limits for your screen time, lets get creative!</a:t>
            </a:r>
            <a:endParaRPr lang="en-GB" sz="1600">
              <a:latin typeface="JT Marnie Regular" panose="00000400000000000000" pitchFamily="50" charset="0"/>
            </a:endParaRPr>
          </a:p>
        </p:txBody>
      </p:sp>
    </p:spTree>
    <p:extLst>
      <p:ext uri="{BB962C8B-B14F-4D97-AF65-F5344CB8AC3E}">
        <p14:creationId xmlns:p14="http://schemas.microsoft.com/office/powerpoint/2010/main" val="145941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6181F0-FE64-D4EB-03CF-021475806529}"/>
              </a:ext>
            </a:extLst>
          </p:cNvPr>
          <p:cNvSpPr txBox="1"/>
          <p:nvPr/>
        </p:nvSpPr>
        <p:spPr>
          <a:xfrm>
            <a:off x="1314617" y="1167609"/>
            <a:ext cx="4479533" cy="624488"/>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2800" b="1" dirty="0">
                <a:solidFill>
                  <a:schemeClr val="bg2"/>
                </a:solidFill>
                <a:latin typeface="JT Marnie Bold" panose="00000800000000000000" pitchFamily="50" charset="0"/>
              </a:rPr>
              <a:t>This year our theme is:</a:t>
            </a:r>
          </a:p>
          <a:p>
            <a:pPr lvl="8">
              <a:lnSpc>
                <a:spcPct val="90000"/>
              </a:lnSpc>
              <a:spcAft>
                <a:spcPts val="600"/>
              </a:spcAft>
            </a:pPr>
            <a:endParaRPr lang="en-US" b="1" dirty="0">
              <a:solidFill>
                <a:srgbClr val="1A6533"/>
              </a:solidFill>
              <a:latin typeface="JT Marnie Regular" panose="00000400000000000000" pitchFamily="50" charset="0"/>
            </a:endParaRPr>
          </a:p>
          <a:p>
            <a:pPr lvl="8" algn="r">
              <a:lnSpc>
                <a:spcPct val="150000"/>
              </a:lnSpc>
              <a:spcAft>
                <a:spcPts val="600"/>
              </a:spcAft>
            </a:pPr>
            <a:endParaRPr lang="en-US" dirty="0">
              <a:solidFill>
                <a:schemeClr val="tx1">
                  <a:lumMod val="95000"/>
                  <a:lumOff val="5000"/>
                </a:schemeClr>
              </a:solidFill>
              <a:latin typeface="JT Marnie Regular" panose="00000400000000000000" pitchFamily="50" charset="0"/>
            </a:endParaRPr>
          </a:p>
          <a:p>
            <a:pPr lvl="8" algn="r">
              <a:spcAft>
                <a:spcPts val="600"/>
              </a:spcAft>
            </a:pPr>
            <a:endParaRPr lang="en-US" sz="2400" b="1" dirty="0">
              <a:solidFill>
                <a:srgbClr val="5C646F"/>
              </a:solidFill>
              <a:latin typeface="JT Marnie Bold" panose="00000800000000000000" pitchFamily="50" charset="0"/>
            </a:endParaRPr>
          </a:p>
        </p:txBody>
      </p:sp>
      <p:sp>
        <p:nvSpPr>
          <p:cNvPr id="8" name="TextBox 7">
            <a:extLst>
              <a:ext uri="{FF2B5EF4-FFF2-40B4-BE49-F238E27FC236}">
                <a16:creationId xmlns:a16="http://schemas.microsoft.com/office/drawing/2014/main" id="{C9D13AA9-A7EB-8198-8BFA-F5204FAE22F5}"/>
              </a:ext>
            </a:extLst>
          </p:cNvPr>
          <p:cNvSpPr txBox="1"/>
          <p:nvPr/>
        </p:nvSpPr>
        <p:spPr>
          <a:xfrm>
            <a:off x="352066" y="145203"/>
            <a:ext cx="11487868" cy="776975"/>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4500" dirty="0">
              <a:solidFill>
                <a:srgbClr val="EA7962"/>
              </a:solidFill>
              <a:latin typeface="JT Marnie Bold" panose="00000800000000000000" pitchFamily="50" charset="0"/>
              <a:ea typeface="+mj-ea"/>
              <a:cs typeface="+mj-cs"/>
            </a:endParaRPr>
          </a:p>
        </p:txBody>
      </p:sp>
      <p:pic>
        <p:nvPicPr>
          <p:cNvPr id="13" name="Picture 12" descr="Cartoon children reading a book&#10;&#10;Description automatically generated">
            <a:extLst>
              <a:ext uri="{FF2B5EF4-FFF2-40B4-BE49-F238E27FC236}">
                <a16:creationId xmlns:a16="http://schemas.microsoft.com/office/drawing/2014/main" id="{E42680ED-2134-B6ED-6C03-DFFCB407FDAF}"/>
              </a:ext>
            </a:extLst>
          </p:cNvPr>
          <p:cNvPicPr>
            <a:picLocks noChangeAspect="1"/>
          </p:cNvPicPr>
          <p:nvPr/>
        </p:nvPicPr>
        <p:blipFill rotWithShape="1">
          <a:blip r:embed="rId3">
            <a:extLst>
              <a:ext uri="{28A0092B-C50C-407E-A947-70E740481C1C}">
                <a14:useLocalDpi xmlns:a14="http://schemas.microsoft.com/office/drawing/2010/main" val="0"/>
              </a:ext>
            </a:extLst>
          </a:blip>
          <a:srcRect t="21875" b="21875"/>
          <a:stretch/>
        </p:blipFill>
        <p:spPr>
          <a:xfrm>
            <a:off x="36697" y="2356882"/>
            <a:ext cx="3723645" cy="3723645"/>
          </a:xfrm>
          <a:prstGeom prst="rect">
            <a:avLst/>
          </a:prstGeom>
        </p:spPr>
      </p:pic>
      <p:pic>
        <p:nvPicPr>
          <p:cNvPr id="19" name="Picture 18" descr="A yellow arrow pointing to a black background&#10;&#10;Description automatically generated">
            <a:extLst>
              <a:ext uri="{FF2B5EF4-FFF2-40B4-BE49-F238E27FC236}">
                <a16:creationId xmlns:a16="http://schemas.microsoft.com/office/drawing/2014/main" id="{47FAE2E9-10CF-8AB2-4D8F-686384D361F2}"/>
              </a:ext>
            </a:extLst>
          </p:cNvPr>
          <p:cNvPicPr>
            <a:picLocks noChangeAspect="1"/>
          </p:cNvPicPr>
          <p:nvPr/>
        </p:nvPicPr>
        <p:blipFill>
          <a:blip r:embed="rId4" cstate="hqprint">
            <a:extLst>
              <a:ext uri="{28A0092B-C50C-407E-A947-70E740481C1C}">
                <a14:useLocalDpi xmlns:a14="http://schemas.microsoft.com/office/drawing/2010/main" val="0"/>
              </a:ext>
            </a:extLst>
          </a:blip>
          <a:srcRect t="29132" r="34106" b="31019"/>
          <a:stretch/>
        </p:blipFill>
        <p:spPr>
          <a:xfrm>
            <a:off x="10608899" y="647319"/>
            <a:ext cx="1548771" cy="1665067"/>
          </a:xfrm>
          <a:prstGeom prst="rect">
            <a:avLst/>
          </a:prstGeom>
        </p:spPr>
      </p:pic>
      <p:pic>
        <p:nvPicPr>
          <p:cNvPr id="21" name="Picture 20" descr="A yellow dotted line with a black background&#10;&#10;Description automatically generated">
            <a:extLst>
              <a:ext uri="{FF2B5EF4-FFF2-40B4-BE49-F238E27FC236}">
                <a16:creationId xmlns:a16="http://schemas.microsoft.com/office/drawing/2014/main" id="{3E392714-0794-E236-0A60-318914C4A363}"/>
              </a:ext>
            </a:extLst>
          </p:cNvPr>
          <p:cNvPicPr>
            <a:picLocks noChangeAspect="1"/>
          </p:cNvPicPr>
          <p:nvPr/>
        </p:nvPicPr>
        <p:blipFill>
          <a:blip r:embed="rId5" cstate="hqprint">
            <a:extLst>
              <a:ext uri="{28A0092B-C50C-407E-A947-70E740481C1C}">
                <a14:useLocalDpi xmlns:a14="http://schemas.microsoft.com/office/drawing/2010/main" val="0"/>
              </a:ext>
            </a:extLst>
          </a:blip>
          <a:srcRect t="31775" b="22168"/>
          <a:stretch/>
        </p:blipFill>
        <p:spPr>
          <a:xfrm>
            <a:off x="-133980" y="4903343"/>
            <a:ext cx="2478185" cy="2029146"/>
          </a:xfrm>
          <a:prstGeom prst="rect">
            <a:avLst/>
          </a:prstGeom>
        </p:spPr>
      </p:pic>
      <p:pic>
        <p:nvPicPr>
          <p:cNvPr id="24" name="Picture 23" descr="A black background with text&#10;&#10;Description automatically generated">
            <a:extLst>
              <a:ext uri="{FF2B5EF4-FFF2-40B4-BE49-F238E27FC236}">
                <a16:creationId xmlns:a16="http://schemas.microsoft.com/office/drawing/2014/main" id="{82D71213-3DF4-E4F3-1898-828C979D66CD}"/>
              </a:ext>
            </a:extLst>
          </p:cNvPr>
          <p:cNvPicPr>
            <a:picLocks noChangeAspect="1"/>
          </p:cNvPicPr>
          <p:nvPr/>
        </p:nvPicPr>
        <p:blipFill>
          <a:blip r:embed="rId6">
            <a:extLst>
              <a:ext uri="{28A0092B-C50C-407E-A947-70E740481C1C}">
                <a14:useLocalDpi xmlns:a14="http://schemas.microsoft.com/office/drawing/2010/main" val="0"/>
              </a:ext>
            </a:extLst>
          </a:blip>
          <a:srcRect t="71730"/>
          <a:stretch/>
        </p:blipFill>
        <p:spPr>
          <a:xfrm>
            <a:off x="3760342" y="1735668"/>
            <a:ext cx="6559040" cy="751358"/>
          </a:xfrm>
          <a:prstGeom prst="rect">
            <a:avLst/>
          </a:prstGeom>
        </p:spPr>
      </p:pic>
      <p:sp>
        <p:nvSpPr>
          <p:cNvPr id="36" name="TextBox 35">
            <a:extLst>
              <a:ext uri="{FF2B5EF4-FFF2-40B4-BE49-F238E27FC236}">
                <a16:creationId xmlns:a16="http://schemas.microsoft.com/office/drawing/2014/main" id="{186CE99C-DE47-3A7D-2415-880AE2A4F5F4}"/>
              </a:ext>
            </a:extLst>
          </p:cNvPr>
          <p:cNvSpPr txBox="1"/>
          <p:nvPr/>
        </p:nvSpPr>
        <p:spPr>
          <a:xfrm>
            <a:off x="3693519" y="2676132"/>
            <a:ext cx="8079592" cy="2257093"/>
          </a:xfrm>
          <a:prstGeom prst="rect">
            <a:avLst/>
          </a:prstGeom>
          <a:noFill/>
        </p:spPr>
        <p:txBody>
          <a:bodyPr wrap="square">
            <a:spAutoFit/>
          </a:bodyPr>
          <a:lstStyle/>
          <a:p>
            <a:pPr algn="just">
              <a:lnSpc>
                <a:spcPct val="150000"/>
              </a:lnSpc>
            </a:pPr>
            <a:r>
              <a:rPr lang="en-GB" sz="1600" dirty="0">
                <a:latin typeface="JT Marnie Regular" panose="00000400000000000000" pitchFamily="50" charset="0"/>
              </a:rPr>
              <a:t>This year we want to encourage you to </a:t>
            </a:r>
            <a:r>
              <a:rPr lang="en-GB" sz="1600" dirty="0">
                <a:latin typeface="JT Marnie Bold" panose="00000800000000000000" pitchFamily="50" charset="0"/>
              </a:rPr>
              <a:t>DISCONNECT</a:t>
            </a:r>
            <a:r>
              <a:rPr lang="en-GB" sz="1600" dirty="0">
                <a:latin typeface="JT Marnie Regular" panose="00000400000000000000" pitchFamily="50" charset="0"/>
              </a:rPr>
              <a:t> from your digital devices and </a:t>
            </a:r>
            <a:r>
              <a:rPr lang="en-GB" sz="1600" dirty="0">
                <a:latin typeface="JT Marnie Bold" panose="00000800000000000000" pitchFamily="50" charset="0"/>
              </a:rPr>
              <a:t>RECONNECT</a:t>
            </a:r>
            <a:r>
              <a:rPr lang="en-GB" sz="1600" dirty="0">
                <a:latin typeface="JT Marnie Regular" panose="00000400000000000000" pitchFamily="50" charset="0"/>
              </a:rPr>
              <a:t> with the world around you. </a:t>
            </a:r>
          </a:p>
          <a:p>
            <a:pPr algn="just">
              <a:lnSpc>
                <a:spcPct val="150000"/>
              </a:lnSpc>
            </a:pPr>
            <a:endParaRPr lang="en-GB" sz="1600" dirty="0">
              <a:latin typeface="JT Marnie Regular" panose="00000400000000000000" pitchFamily="50" charset="0"/>
            </a:endParaRPr>
          </a:p>
          <a:p>
            <a:pPr algn="just">
              <a:lnSpc>
                <a:spcPct val="150000"/>
              </a:lnSpc>
            </a:pPr>
            <a:r>
              <a:rPr lang="en-GB" sz="1600" dirty="0">
                <a:latin typeface="JT Marnie Regular" panose="00000400000000000000" pitchFamily="50" charset="0"/>
              </a:rPr>
              <a:t>Our digital devices, like our mobiles and iPads, provide us with entertainment and distraction. However, </a:t>
            </a:r>
            <a:r>
              <a:rPr lang="en-GB" sz="1600" dirty="0">
                <a:latin typeface="JT Marnie Bold" panose="00000800000000000000" pitchFamily="50" charset="0"/>
              </a:rPr>
              <a:t>TOO MUCH </a:t>
            </a:r>
            <a:r>
              <a:rPr lang="en-GB" sz="1600" dirty="0">
                <a:latin typeface="JT Marnie Regular" panose="00000400000000000000" pitchFamily="50" charset="0"/>
              </a:rPr>
              <a:t>time on our digital devices can become unhealthy, leaving us disconnected.</a:t>
            </a:r>
          </a:p>
        </p:txBody>
      </p:sp>
      <p:pic>
        <p:nvPicPr>
          <p:cNvPr id="37" name="Picture 36" descr="A black background with text&#10;&#10;Description automatically generated">
            <a:extLst>
              <a:ext uri="{FF2B5EF4-FFF2-40B4-BE49-F238E27FC236}">
                <a16:creationId xmlns:a16="http://schemas.microsoft.com/office/drawing/2014/main" id="{FA3D9BD9-18DA-1118-3B76-B0A1F803949C}"/>
              </a:ext>
            </a:extLst>
          </p:cNvPr>
          <p:cNvPicPr>
            <a:picLocks noChangeAspect="1"/>
          </p:cNvPicPr>
          <p:nvPr/>
        </p:nvPicPr>
        <p:blipFill>
          <a:blip r:embed="rId6">
            <a:extLst>
              <a:ext uri="{28A0092B-C50C-407E-A947-70E740481C1C}">
                <a14:useLocalDpi xmlns:a14="http://schemas.microsoft.com/office/drawing/2010/main" val="0"/>
              </a:ext>
            </a:extLst>
          </a:blip>
          <a:srcRect l="18306" t="51693" r="16416" b="31622"/>
          <a:stretch/>
        </p:blipFill>
        <p:spPr>
          <a:xfrm>
            <a:off x="6427436" y="5795262"/>
            <a:ext cx="5412498" cy="477272"/>
          </a:xfrm>
          <a:prstGeom prst="rect">
            <a:avLst/>
          </a:prstGeom>
        </p:spPr>
      </p:pic>
    </p:spTree>
    <p:extLst>
      <p:ext uri="{BB962C8B-B14F-4D97-AF65-F5344CB8AC3E}">
        <p14:creationId xmlns:p14="http://schemas.microsoft.com/office/powerpoint/2010/main" val="3823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8D965-8021-68E2-F3CB-0CE9B372EF5B}"/>
              </a:ext>
            </a:extLst>
          </p:cNvPr>
          <p:cNvSpPr>
            <a:spLocks noGrp="1"/>
          </p:cNvSpPr>
          <p:nvPr>
            <p:ph idx="1"/>
          </p:nvPr>
        </p:nvSpPr>
        <p:spPr>
          <a:xfrm>
            <a:off x="384313" y="1825624"/>
            <a:ext cx="11410122" cy="4906479"/>
          </a:xfrm>
        </p:spPr>
        <p:txBody>
          <a:bodyPr>
            <a:normAutofit fontScale="92500" lnSpcReduction="10000"/>
          </a:bodyPr>
          <a:lstStyle/>
          <a:p>
            <a:pPr marL="0" indent="0" algn="just">
              <a:lnSpc>
                <a:spcPct val="150000"/>
              </a:lnSpc>
              <a:buNone/>
            </a:pPr>
            <a:r>
              <a:rPr lang="en-GB" sz="2000">
                <a:latin typeface="JT Marnie Bold" panose="00000800000000000000"/>
              </a:rPr>
              <a:t>Explanation: </a:t>
            </a:r>
            <a:r>
              <a:rPr lang="en-GB" sz="1800">
                <a:latin typeface="JT Marnie Regular" panose="00000400000000000000" pitchFamily="50" charset="0"/>
              </a:rPr>
              <a:t>Screen-free activities at home can encourage family bonding, boost creativity, improve focus, and help children develop social and emotional skills. By engaging in hands-on activities and real-world experiences, children can strengthen their connections with loved ones and enjoy learning and playing in a more balanced way. These activities can be done as short breaks or longer family time together.</a:t>
            </a:r>
          </a:p>
          <a:p>
            <a:pPr marL="0" indent="0" algn="just">
              <a:lnSpc>
                <a:spcPct val="150000"/>
              </a:lnSpc>
              <a:buNone/>
            </a:pPr>
            <a:r>
              <a:rPr lang="en-GB" sz="2000">
                <a:latin typeface="JT Marnie Bold" panose="00000800000000000000" pitchFamily="50" charset="0"/>
              </a:rPr>
              <a:t>Aim: </a:t>
            </a:r>
            <a:r>
              <a:rPr lang="en-GB" sz="1800">
                <a:latin typeface="JT Marnie Regular" panose="00000400000000000000" pitchFamily="50" charset="0"/>
              </a:rPr>
              <a:t>To promote the importance of taking regular tech breaks and inspire families to engage in screen-free, meaningful activities that foster creativity, connection, and well-being at home.</a:t>
            </a:r>
          </a:p>
          <a:p>
            <a:pPr marL="0" indent="0" algn="just">
              <a:lnSpc>
                <a:spcPct val="150000"/>
              </a:lnSpc>
              <a:buNone/>
            </a:pPr>
            <a:r>
              <a:rPr lang="en-GB" sz="2000">
                <a:latin typeface="JT Marnie Bold" panose="00000800000000000000" pitchFamily="50" charset="0"/>
              </a:rPr>
              <a:t>Learning Objective: </a:t>
            </a:r>
            <a:r>
              <a:rPr lang="en-GB" sz="1800">
                <a:latin typeface="JT Marnie Regular" panose="00000400000000000000" pitchFamily="50" charset="0"/>
              </a:rPr>
              <a:t>Parents will understand the benefits of reducing screen time for their children, explore alternative activities that boost creativity and mental health, and develop strategies for incorporating regular screen-free periods into family life.</a:t>
            </a:r>
          </a:p>
        </p:txBody>
      </p:sp>
      <p:sp>
        <p:nvSpPr>
          <p:cNvPr id="4" name="TextBox 3">
            <a:extLst>
              <a:ext uri="{FF2B5EF4-FFF2-40B4-BE49-F238E27FC236}">
                <a16:creationId xmlns:a16="http://schemas.microsoft.com/office/drawing/2014/main" id="{967EF698-FB0A-21B2-8FC9-3C6329A1E5C4}"/>
              </a:ext>
            </a:extLst>
          </p:cNvPr>
          <p:cNvSpPr txBox="1"/>
          <p:nvPr/>
        </p:nvSpPr>
        <p:spPr>
          <a:xfrm>
            <a:off x="306567" y="887325"/>
            <a:ext cx="11487868" cy="77697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4500">
                <a:solidFill>
                  <a:srgbClr val="EA7962"/>
                </a:solidFill>
                <a:latin typeface="JT Marnie Bold" panose="00000800000000000000" pitchFamily="50" charset="0"/>
                <a:ea typeface="+mj-ea"/>
                <a:cs typeface="+mj-cs"/>
              </a:rPr>
              <a:t>Children’s Mental Health Week Explained</a:t>
            </a:r>
          </a:p>
        </p:txBody>
      </p:sp>
    </p:spTree>
    <p:extLst>
      <p:ext uri="{BB962C8B-B14F-4D97-AF65-F5344CB8AC3E}">
        <p14:creationId xmlns:p14="http://schemas.microsoft.com/office/powerpoint/2010/main" val="271178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F374C9-CDC1-8B42-BB16-D1EF30A39974}"/>
              </a:ext>
            </a:extLst>
          </p:cNvPr>
          <p:cNvSpPr txBox="1"/>
          <p:nvPr/>
        </p:nvSpPr>
        <p:spPr>
          <a:xfrm>
            <a:off x="870333" y="5879513"/>
            <a:ext cx="10104911" cy="610545"/>
          </a:xfrm>
          <a:prstGeom prst="rect">
            <a:avLst/>
          </a:prstGeom>
        </p:spPr>
        <p:txBody>
          <a:bodyPr vert="horz" lIns="91440" tIns="45720" rIns="91440" bIns="45720" rtlCol="0" anchor="b">
            <a:noAutofit/>
          </a:bodyPr>
          <a:lstStyle/>
          <a:p>
            <a:pPr>
              <a:spcBef>
                <a:spcPct val="0"/>
              </a:spcBef>
              <a:spcAft>
                <a:spcPts val="600"/>
              </a:spcAft>
            </a:pPr>
            <a:endParaRPr lang="en-US" sz="3800" b="1" dirty="0">
              <a:solidFill>
                <a:srgbClr val="EA7962"/>
              </a:solidFill>
              <a:latin typeface="JT Marnie Bold" panose="00000800000000000000" pitchFamily="50" charset="0"/>
              <a:ea typeface="+mj-ea"/>
              <a:cs typeface="+mj-cs"/>
            </a:endParaRPr>
          </a:p>
          <a:p>
            <a:pPr algn="ctr">
              <a:spcBef>
                <a:spcPct val="0"/>
              </a:spcBef>
              <a:spcAft>
                <a:spcPts val="600"/>
              </a:spcAft>
            </a:pPr>
            <a:r>
              <a:rPr lang="en-US" sz="3600" b="1" kern="1200" dirty="0">
                <a:solidFill>
                  <a:srgbClr val="EA7962"/>
                </a:solidFill>
                <a:latin typeface="JT Marnie Bold"/>
                <a:ea typeface="+mj-ea"/>
                <a:cs typeface="+mj-cs"/>
              </a:rPr>
              <a:t>These can all be signs that </a:t>
            </a:r>
            <a:r>
              <a:rPr lang="en-US" sz="3600" b="1" dirty="0">
                <a:solidFill>
                  <a:srgbClr val="EA7962"/>
                </a:solidFill>
                <a:latin typeface="JT Marnie Bold"/>
                <a:ea typeface="+mj-ea"/>
                <a:cs typeface="+mj-cs"/>
              </a:rPr>
              <a:t>y</a:t>
            </a:r>
            <a:r>
              <a:rPr lang="en-US" sz="3600" b="1" kern="1200" dirty="0">
                <a:solidFill>
                  <a:srgbClr val="EA7962"/>
                </a:solidFill>
                <a:latin typeface="JT Marnie Bold"/>
                <a:ea typeface="+mj-ea"/>
                <a:cs typeface="+mj-cs"/>
              </a:rPr>
              <a:t>our child is having </a:t>
            </a:r>
            <a:r>
              <a:rPr lang="en-US" sz="3600" b="1" dirty="0">
                <a:solidFill>
                  <a:srgbClr val="EA7962"/>
                </a:solidFill>
                <a:latin typeface="JT Marnie Bold"/>
                <a:ea typeface="+mj-ea"/>
                <a:cs typeface="+mj-cs"/>
              </a:rPr>
              <a:t>too</a:t>
            </a:r>
            <a:r>
              <a:rPr lang="en-US" sz="3600" b="1" kern="1200" dirty="0">
                <a:solidFill>
                  <a:srgbClr val="EA7962"/>
                </a:solidFill>
                <a:latin typeface="JT Marnie Bold"/>
                <a:ea typeface="+mj-ea"/>
                <a:cs typeface="+mj-cs"/>
              </a:rPr>
              <a:t> much screen time</a:t>
            </a:r>
          </a:p>
        </p:txBody>
      </p:sp>
      <p:sp>
        <p:nvSpPr>
          <p:cNvPr id="27" name="TextBox 26">
            <a:extLst>
              <a:ext uri="{FF2B5EF4-FFF2-40B4-BE49-F238E27FC236}">
                <a16:creationId xmlns:a16="http://schemas.microsoft.com/office/drawing/2014/main" id="{F46BEC67-14FB-C206-940C-9ADE39A35EE3}"/>
              </a:ext>
            </a:extLst>
          </p:cNvPr>
          <p:cNvSpPr txBox="1"/>
          <p:nvPr/>
        </p:nvSpPr>
        <p:spPr>
          <a:xfrm>
            <a:off x="612116" y="422604"/>
            <a:ext cx="4708521" cy="646331"/>
          </a:xfrm>
          <a:prstGeom prst="rect">
            <a:avLst/>
          </a:prstGeom>
          <a:noFill/>
        </p:spPr>
        <p:txBody>
          <a:bodyPr wrap="square">
            <a:spAutoFit/>
          </a:bodyPr>
          <a:lstStyle/>
          <a:p>
            <a:pPr>
              <a:spcBef>
                <a:spcPct val="0"/>
              </a:spcBef>
              <a:spcAft>
                <a:spcPts val="600"/>
              </a:spcAft>
            </a:pPr>
            <a:r>
              <a:rPr lang="en-US" sz="3600" b="1" kern="1200" dirty="0">
                <a:solidFill>
                  <a:srgbClr val="EA7962"/>
                </a:solidFill>
                <a:latin typeface="JT Marnie Bold" panose="00000800000000000000" pitchFamily="50" charset="0"/>
                <a:ea typeface="+mj-ea"/>
                <a:cs typeface="+mj-cs"/>
              </a:rPr>
              <a:t>Does your child...</a:t>
            </a:r>
          </a:p>
        </p:txBody>
      </p:sp>
      <p:grpSp>
        <p:nvGrpSpPr>
          <p:cNvPr id="29" name="Group 28">
            <a:extLst>
              <a:ext uri="{FF2B5EF4-FFF2-40B4-BE49-F238E27FC236}">
                <a16:creationId xmlns:a16="http://schemas.microsoft.com/office/drawing/2014/main" id="{A616ACAC-B836-8602-BAA6-9B6FFAA8A0AB}"/>
              </a:ext>
            </a:extLst>
          </p:cNvPr>
          <p:cNvGrpSpPr/>
          <p:nvPr/>
        </p:nvGrpSpPr>
        <p:grpSpPr>
          <a:xfrm>
            <a:off x="7028761" y="-496255"/>
            <a:ext cx="5196290" cy="4297074"/>
            <a:chOff x="7902055" y="0"/>
            <a:chExt cx="4734352" cy="4289945"/>
          </a:xfrm>
        </p:grpSpPr>
        <p:pic>
          <p:nvPicPr>
            <p:cNvPr id="6" name="Picture 5" descr="A brown circle with black border&#10;&#10;Description automatically generated">
              <a:extLst>
                <a:ext uri="{FF2B5EF4-FFF2-40B4-BE49-F238E27FC236}">
                  <a16:creationId xmlns:a16="http://schemas.microsoft.com/office/drawing/2014/main" id="{BF339328-836E-30F3-95F8-186AC1359781}"/>
                </a:ext>
              </a:extLst>
            </p:cNvPr>
            <p:cNvPicPr>
              <a:picLocks noChangeAspect="1"/>
            </p:cNvPicPr>
            <p:nvPr/>
          </p:nvPicPr>
          <p:blipFill rotWithShape="1">
            <a:blip r:embed="rId2">
              <a:extLst>
                <a:ext uri="{28A0092B-C50C-407E-A947-70E740481C1C}">
                  <a14:useLocalDpi xmlns:a14="http://schemas.microsoft.com/office/drawing/2010/main" val="0"/>
                </a:ext>
              </a:extLst>
            </a:blip>
            <a:srcRect t="8085" r="5" b="8560"/>
            <a:stretch/>
          </p:blipFill>
          <p:spPr>
            <a:xfrm>
              <a:off x="9030332" y="465002"/>
              <a:ext cx="3606075" cy="3099848"/>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28" name="Picture 27" descr="A group of people sitting on a couch using a computer&#10;&#10;Description automatically generated">
              <a:extLst>
                <a:ext uri="{FF2B5EF4-FFF2-40B4-BE49-F238E27FC236}">
                  <a16:creationId xmlns:a16="http://schemas.microsoft.com/office/drawing/2014/main" id="{B1D58F2C-DF12-C559-DF9F-FB74DAA83895}"/>
                </a:ext>
              </a:extLst>
            </p:cNvPr>
            <p:cNvPicPr>
              <a:picLocks noChangeAspect="1"/>
            </p:cNvPicPr>
            <p:nvPr/>
          </p:nvPicPr>
          <p:blipFill rotWithShape="1">
            <a:blip r:embed="rId3">
              <a:extLst>
                <a:ext uri="{28A0092B-C50C-407E-A947-70E740481C1C}">
                  <a14:useLocalDpi xmlns:a14="http://schemas.microsoft.com/office/drawing/2010/main" val="0"/>
                </a:ext>
              </a:extLst>
            </a:blip>
            <a:srcRect l="27643" t="36002" r="26592" b="38255"/>
            <a:stretch/>
          </p:blipFill>
          <p:spPr>
            <a:xfrm>
              <a:off x="7902055" y="0"/>
              <a:ext cx="4289945" cy="4289945"/>
            </a:xfrm>
            <a:prstGeom prst="rect">
              <a:avLst/>
            </a:prstGeom>
          </p:spPr>
        </p:pic>
      </p:grpSp>
      <p:sp>
        <p:nvSpPr>
          <p:cNvPr id="22" name="TextBox 21">
            <a:extLst>
              <a:ext uri="{FF2B5EF4-FFF2-40B4-BE49-F238E27FC236}">
                <a16:creationId xmlns:a16="http://schemas.microsoft.com/office/drawing/2014/main" id="{252358CB-9F26-0AFB-9249-FB5B73B6E44B}"/>
              </a:ext>
            </a:extLst>
          </p:cNvPr>
          <p:cNvSpPr txBox="1"/>
          <p:nvPr/>
        </p:nvSpPr>
        <p:spPr>
          <a:xfrm>
            <a:off x="612117" y="1389815"/>
            <a:ext cx="10019160" cy="4031873"/>
          </a:xfrm>
          <a:prstGeom prst="rect">
            <a:avLst/>
          </a:prstGeom>
          <a:noFill/>
        </p:spPr>
        <p:txBody>
          <a:bodyPr wrap="square" rtlCol="0">
            <a:spAutoFit/>
          </a:bodyPr>
          <a:lstStyle/>
          <a:p>
            <a:pPr marL="228600" indent="-228600">
              <a:lnSpc>
                <a:spcPct val="200000"/>
              </a:lnSpc>
              <a:buFont typeface="+mj-lt"/>
              <a:buAutoNum type="arabicPeriod"/>
            </a:pPr>
            <a:r>
              <a:rPr lang="en-GB" sz="1600" dirty="0">
                <a:latin typeface="JT Marnie Regular" panose="00000400000000000000" pitchFamily="50" charset="0"/>
              </a:rPr>
              <a:t>Spend more than 2 hours a day on your </a:t>
            </a:r>
            <a:r>
              <a:rPr lang="en-GB" sz="1600" dirty="0" smtClean="0">
                <a:latin typeface="JT Marnie Regular" panose="00000400000000000000" pitchFamily="50" charset="0"/>
              </a:rPr>
              <a:t>devices?</a:t>
            </a:r>
            <a:endParaRPr lang="en-GB" sz="1600" dirty="0">
              <a:latin typeface="JT Marnie Regular" panose="00000400000000000000" pitchFamily="50" charset="0"/>
            </a:endParaRPr>
          </a:p>
          <a:p>
            <a:pPr marL="228600" indent="-228600">
              <a:lnSpc>
                <a:spcPct val="200000"/>
              </a:lnSpc>
              <a:buFont typeface="+mj-lt"/>
              <a:buAutoNum type="arabicPeriod"/>
            </a:pPr>
            <a:endParaRPr lang="en-GB" sz="1600" dirty="0">
              <a:latin typeface="JT Marnie Regular" panose="00000400000000000000" pitchFamily="50" charset="0"/>
            </a:endParaRPr>
          </a:p>
          <a:p>
            <a:pPr marL="228600" indent="-228600">
              <a:lnSpc>
                <a:spcPct val="200000"/>
              </a:lnSpc>
              <a:buFont typeface="+mj-lt"/>
              <a:buAutoNum type="arabicPeriod"/>
            </a:pPr>
            <a:r>
              <a:rPr lang="en-GB" sz="1600" dirty="0">
                <a:latin typeface="JT Marnie Regular" panose="00000400000000000000" pitchFamily="50" charset="0"/>
              </a:rPr>
              <a:t>Find everything else is </a:t>
            </a:r>
            <a:r>
              <a:rPr lang="en-GB" sz="1600" dirty="0">
                <a:latin typeface="JT Marnie Bold" panose="00000800000000000000" pitchFamily="50" charset="0"/>
              </a:rPr>
              <a:t>BORING</a:t>
            </a:r>
            <a:r>
              <a:rPr lang="en-GB" sz="1600" dirty="0">
                <a:latin typeface="JT Marnie Regular" panose="00000400000000000000" pitchFamily="50" charset="0"/>
              </a:rPr>
              <a:t> except your </a:t>
            </a:r>
            <a:r>
              <a:rPr lang="en-GB" sz="1600" dirty="0" smtClean="0">
                <a:latin typeface="JT Marnie Regular" panose="00000400000000000000" pitchFamily="50" charset="0"/>
              </a:rPr>
              <a:t>devices?</a:t>
            </a:r>
            <a:endParaRPr lang="en-GB" sz="1600" dirty="0">
              <a:latin typeface="JT Marnie Regular" panose="00000400000000000000" pitchFamily="50" charset="0"/>
            </a:endParaRPr>
          </a:p>
          <a:p>
            <a:pPr marL="228600" indent="-228600">
              <a:lnSpc>
                <a:spcPct val="200000"/>
              </a:lnSpc>
              <a:buFont typeface="+mj-lt"/>
              <a:buAutoNum type="arabicPeriod"/>
            </a:pPr>
            <a:endParaRPr lang="en-GB" sz="1600" dirty="0">
              <a:latin typeface="JT Marnie Regular" panose="00000400000000000000" pitchFamily="50" charset="0"/>
            </a:endParaRPr>
          </a:p>
          <a:p>
            <a:pPr marL="228600" indent="-228600">
              <a:lnSpc>
                <a:spcPct val="200000"/>
              </a:lnSpc>
              <a:buFont typeface="+mj-lt"/>
              <a:buAutoNum type="arabicPeriod"/>
            </a:pPr>
            <a:r>
              <a:rPr lang="en-GB" sz="1600" dirty="0">
                <a:latin typeface="JT Marnie Regular" panose="00000400000000000000" pitchFamily="50" charset="0"/>
              </a:rPr>
              <a:t>Find it hard to concentrate, sleep, and </a:t>
            </a:r>
            <a:r>
              <a:rPr lang="en-GB" sz="1600" dirty="0" smtClean="0">
                <a:latin typeface="JT Marnie Regular" panose="00000400000000000000" pitchFamily="50" charset="0"/>
              </a:rPr>
              <a:t>relax?</a:t>
            </a:r>
            <a:endParaRPr lang="en-GB" sz="1600" dirty="0">
              <a:latin typeface="JT Marnie Regular" panose="00000400000000000000" pitchFamily="50" charset="0"/>
            </a:endParaRPr>
          </a:p>
          <a:p>
            <a:pPr marL="228600" indent="-228600">
              <a:lnSpc>
                <a:spcPct val="200000"/>
              </a:lnSpc>
              <a:buFont typeface="+mj-lt"/>
              <a:buAutoNum type="arabicPeriod"/>
            </a:pPr>
            <a:endParaRPr lang="en-GB" sz="1600" dirty="0">
              <a:latin typeface="JT Marnie Regular" panose="00000400000000000000" pitchFamily="50" charset="0"/>
            </a:endParaRPr>
          </a:p>
          <a:p>
            <a:pPr marL="228600" indent="-228600">
              <a:lnSpc>
                <a:spcPct val="200000"/>
              </a:lnSpc>
              <a:buFont typeface="+mj-lt"/>
              <a:buAutoNum type="arabicPeriod"/>
            </a:pPr>
            <a:r>
              <a:rPr lang="en-GB" sz="1600" dirty="0">
                <a:latin typeface="JT Marnie Regular" panose="00000400000000000000" pitchFamily="50" charset="0"/>
              </a:rPr>
              <a:t>Or even prefer being on </a:t>
            </a:r>
            <a:r>
              <a:rPr lang="en-GB" sz="1600" dirty="0" smtClean="0">
                <a:latin typeface="JT Marnie Regular" panose="00000400000000000000" pitchFamily="50" charset="0"/>
              </a:rPr>
              <a:t>a device </a:t>
            </a:r>
            <a:r>
              <a:rPr lang="en-GB" sz="1600" dirty="0">
                <a:latin typeface="JT Marnie Regular" panose="00000400000000000000" pitchFamily="50" charset="0"/>
              </a:rPr>
              <a:t>instead of spending time with your </a:t>
            </a:r>
            <a:r>
              <a:rPr lang="en-GB" sz="1600" dirty="0" smtClean="0">
                <a:latin typeface="JT Marnie Regular" panose="00000400000000000000" pitchFamily="50" charset="0"/>
              </a:rPr>
              <a:t>family/friends?</a:t>
            </a:r>
            <a:endParaRPr lang="en-GB" sz="1600" dirty="0">
              <a:latin typeface="JT Marnie Regular" panose="00000400000000000000" pitchFamily="50" charset="0"/>
            </a:endParaRPr>
          </a:p>
        </p:txBody>
      </p:sp>
    </p:spTree>
    <p:extLst>
      <p:ext uri="{BB962C8B-B14F-4D97-AF65-F5344CB8AC3E}">
        <p14:creationId xmlns:p14="http://schemas.microsoft.com/office/powerpoint/2010/main" val="344368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49C64A-A757-A4EF-60C9-18FFF3779CC4}"/>
              </a:ext>
            </a:extLst>
          </p:cNvPr>
          <p:cNvSpPr txBox="1"/>
          <p:nvPr/>
        </p:nvSpPr>
        <p:spPr>
          <a:xfrm>
            <a:off x="980306" y="139047"/>
            <a:ext cx="7552706" cy="766980"/>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3100">
                <a:solidFill>
                  <a:srgbClr val="EA7962"/>
                </a:solidFill>
                <a:latin typeface="JT Marnie Bold" panose="00000800000000000000" pitchFamily="50" charset="0"/>
                <a:ea typeface="+mj-ea"/>
                <a:cs typeface="+mj-cs"/>
              </a:rPr>
              <a:t>What are healthy digital habits?</a:t>
            </a:r>
          </a:p>
        </p:txBody>
      </p:sp>
      <p:sp>
        <p:nvSpPr>
          <p:cNvPr id="9" name="TextBox 8">
            <a:extLst>
              <a:ext uri="{FF2B5EF4-FFF2-40B4-BE49-F238E27FC236}">
                <a16:creationId xmlns:a16="http://schemas.microsoft.com/office/drawing/2014/main" id="{345B2AEE-1517-77F2-D206-42E0E3A3A960}"/>
              </a:ext>
            </a:extLst>
          </p:cNvPr>
          <p:cNvSpPr txBox="1"/>
          <p:nvPr/>
        </p:nvSpPr>
        <p:spPr>
          <a:xfrm>
            <a:off x="8178158" y="5296898"/>
            <a:ext cx="4088887" cy="1107996"/>
          </a:xfrm>
          <a:prstGeom prst="rect">
            <a:avLst/>
          </a:prstGeom>
          <a:noFill/>
        </p:spPr>
        <p:txBody>
          <a:bodyPr wrap="square">
            <a:spAutoFit/>
          </a:bodyPr>
          <a:lstStyle/>
          <a:p>
            <a:r>
              <a:rPr lang="en-GB">
                <a:solidFill>
                  <a:schemeClr val="tx2"/>
                </a:solidFill>
                <a:latin typeface="JT Marnie Bold" panose="00000800000000000000" pitchFamily="50" charset="0"/>
              </a:rPr>
              <a:t>Device free bedtimes:</a:t>
            </a:r>
          </a:p>
          <a:p>
            <a:endParaRPr lang="en-GB" sz="1600">
              <a:latin typeface="JT Marnie Regular" panose="00000400000000000000" pitchFamily="50" charset="0"/>
            </a:endParaRPr>
          </a:p>
          <a:p>
            <a:r>
              <a:rPr lang="en-GB" sz="1600">
                <a:latin typeface="JT Marnie Regular" panose="00000400000000000000" pitchFamily="50" charset="0"/>
              </a:rPr>
              <a:t>This will help you relax, improve your sleep, wellbeing and concentration. </a:t>
            </a:r>
          </a:p>
        </p:txBody>
      </p:sp>
      <p:pic>
        <p:nvPicPr>
          <p:cNvPr id="11" name="Picture 10" descr="A cartoon of two kids reading a book&#10;&#10;Description automatically generated">
            <a:extLst>
              <a:ext uri="{FF2B5EF4-FFF2-40B4-BE49-F238E27FC236}">
                <a16:creationId xmlns:a16="http://schemas.microsoft.com/office/drawing/2014/main" id="{15EFE81B-22E3-356A-F5C8-605618086462}"/>
              </a:ext>
            </a:extLst>
          </p:cNvPr>
          <p:cNvPicPr>
            <a:picLocks noChangeAspect="1"/>
          </p:cNvPicPr>
          <p:nvPr/>
        </p:nvPicPr>
        <p:blipFill>
          <a:blip r:embed="rId2">
            <a:extLst>
              <a:ext uri="{28A0092B-C50C-407E-A947-70E740481C1C}">
                <a14:useLocalDpi xmlns:a14="http://schemas.microsoft.com/office/drawing/2010/main" val="0"/>
              </a:ext>
            </a:extLst>
          </a:blip>
          <a:srcRect l="29545" t="24257" r="30294" b="37027"/>
          <a:stretch/>
        </p:blipFill>
        <p:spPr>
          <a:xfrm>
            <a:off x="5334788" y="3944270"/>
            <a:ext cx="2962533" cy="2855972"/>
          </a:xfrm>
          <a:prstGeom prst="rect">
            <a:avLst/>
          </a:prstGeom>
        </p:spPr>
      </p:pic>
      <p:pic>
        <p:nvPicPr>
          <p:cNvPr id="16" name="Picture 15" descr="A pink power button with black text">
            <a:extLst>
              <a:ext uri="{FF2B5EF4-FFF2-40B4-BE49-F238E27FC236}">
                <a16:creationId xmlns:a16="http://schemas.microsoft.com/office/drawing/2014/main" id="{63DC026F-61BF-E818-2312-6FAF13C3CF12}"/>
              </a:ext>
            </a:extLst>
          </p:cNvPr>
          <p:cNvPicPr>
            <a:picLocks noChangeAspect="1"/>
          </p:cNvPicPr>
          <p:nvPr/>
        </p:nvPicPr>
        <p:blipFill>
          <a:blip r:embed="rId3" cstate="screen">
            <a:extLst>
              <a:ext uri="{28A0092B-C50C-407E-A947-70E740481C1C}">
                <a14:useLocalDpi xmlns:a14="http://schemas.microsoft.com/office/drawing/2010/main"/>
              </a:ext>
            </a:extLst>
          </a:blip>
          <a:srcRect l="34043" t="25667" r="33507" b="26908"/>
          <a:stretch/>
        </p:blipFill>
        <p:spPr>
          <a:xfrm rot="662536">
            <a:off x="4365629" y="1276851"/>
            <a:ext cx="1727895" cy="2525321"/>
          </a:xfrm>
          <a:prstGeom prst="rect">
            <a:avLst/>
          </a:prstGeom>
        </p:spPr>
      </p:pic>
      <p:pic>
        <p:nvPicPr>
          <p:cNvPr id="18" name="Picture 17" descr="A group of kids sitting on a couch watching a television&#10;&#10;Description automatically generated">
            <a:extLst>
              <a:ext uri="{FF2B5EF4-FFF2-40B4-BE49-F238E27FC236}">
                <a16:creationId xmlns:a16="http://schemas.microsoft.com/office/drawing/2014/main" id="{79768410-1988-D3ED-E8C4-E719780D16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1797" y="0"/>
            <a:ext cx="2971138" cy="2971138"/>
          </a:xfrm>
          <a:prstGeom prst="rect">
            <a:avLst/>
          </a:prstGeom>
        </p:spPr>
      </p:pic>
      <p:sp>
        <p:nvSpPr>
          <p:cNvPr id="19" name="TextBox 18">
            <a:extLst>
              <a:ext uri="{FF2B5EF4-FFF2-40B4-BE49-F238E27FC236}">
                <a16:creationId xmlns:a16="http://schemas.microsoft.com/office/drawing/2014/main" id="{EDC11FF7-C891-BEE5-64D7-26F355FFD526}"/>
              </a:ext>
            </a:extLst>
          </p:cNvPr>
          <p:cNvSpPr txBox="1"/>
          <p:nvPr/>
        </p:nvSpPr>
        <p:spPr>
          <a:xfrm>
            <a:off x="6437489" y="2424354"/>
            <a:ext cx="5787562" cy="1600438"/>
          </a:xfrm>
          <a:prstGeom prst="rect">
            <a:avLst/>
          </a:prstGeom>
          <a:noFill/>
        </p:spPr>
        <p:txBody>
          <a:bodyPr wrap="square">
            <a:spAutoFit/>
          </a:bodyPr>
          <a:lstStyle/>
          <a:p>
            <a:r>
              <a:rPr lang="en-GB">
                <a:solidFill>
                  <a:schemeClr val="tx2"/>
                </a:solidFill>
                <a:latin typeface="JT Marnie Bold" panose="00000800000000000000" pitchFamily="50" charset="0"/>
              </a:rPr>
              <a:t>Using screens together:</a:t>
            </a:r>
          </a:p>
          <a:p>
            <a:endParaRPr lang="en-GB" sz="1600">
              <a:latin typeface="JT Marnie Regular" panose="00000400000000000000" pitchFamily="50" charset="0"/>
            </a:endParaRPr>
          </a:p>
          <a:p>
            <a:r>
              <a:rPr lang="en-GB" sz="1600">
                <a:solidFill>
                  <a:srgbClr val="141414"/>
                </a:solidFill>
                <a:latin typeface="JT Marnie Regular" panose="00000400000000000000" pitchFamily="50" charset="0"/>
              </a:rPr>
              <a:t>W</a:t>
            </a:r>
            <a:r>
              <a:rPr lang="en-GB" sz="1600" b="0" i="0">
                <a:solidFill>
                  <a:srgbClr val="141414"/>
                </a:solidFill>
                <a:effectLst/>
                <a:latin typeface="JT Marnie Regular" panose="00000400000000000000" pitchFamily="50" charset="0"/>
              </a:rPr>
              <a:t>atch, play, and </a:t>
            </a:r>
            <a:r>
              <a:rPr lang="en-GB" sz="1600">
                <a:solidFill>
                  <a:srgbClr val="141414"/>
                </a:solidFill>
                <a:latin typeface="JT Marnie Regular" panose="00000400000000000000" pitchFamily="50" charset="0"/>
              </a:rPr>
              <a:t>t</a:t>
            </a:r>
            <a:r>
              <a:rPr lang="en-GB" sz="1600" b="0" i="0">
                <a:solidFill>
                  <a:srgbClr val="141414"/>
                </a:solidFill>
                <a:effectLst/>
                <a:latin typeface="JT Marnie Regular" panose="00000400000000000000" pitchFamily="50" charset="0"/>
              </a:rPr>
              <a:t>alk together about what is on the screen, this enables you engage with the digital and real world in a healthie</a:t>
            </a:r>
            <a:r>
              <a:rPr lang="en-GB" sz="1600">
                <a:solidFill>
                  <a:srgbClr val="141414"/>
                </a:solidFill>
                <a:latin typeface="JT Marnie Regular" panose="00000400000000000000" pitchFamily="50" charset="0"/>
              </a:rPr>
              <a:t>r way. It also means you can share your joy and interest with friends/family.</a:t>
            </a:r>
            <a:endParaRPr lang="en-GB" sz="1600">
              <a:latin typeface="JT Marnie Regular" panose="00000400000000000000" pitchFamily="50" charset="0"/>
            </a:endParaRPr>
          </a:p>
        </p:txBody>
      </p:sp>
      <p:pic>
        <p:nvPicPr>
          <p:cNvPr id="20" name="Picture 19" descr="A group of kids playing with blocks&#10;&#10;Description automatically generated">
            <a:extLst>
              <a:ext uri="{FF2B5EF4-FFF2-40B4-BE49-F238E27FC236}">
                <a16:creationId xmlns:a16="http://schemas.microsoft.com/office/drawing/2014/main" id="{4666A4D4-B72C-2614-CE88-8E60446F1E74}"/>
              </a:ext>
            </a:extLst>
          </p:cNvPr>
          <p:cNvPicPr>
            <a:picLocks noChangeAspect="1"/>
          </p:cNvPicPr>
          <p:nvPr/>
        </p:nvPicPr>
        <p:blipFill>
          <a:blip r:embed="rId5" cstate="email">
            <a:extLst>
              <a:ext uri="{28A0092B-C50C-407E-A947-70E740481C1C}">
                <a14:useLocalDpi xmlns:a14="http://schemas.microsoft.com/office/drawing/2010/main"/>
              </a:ext>
            </a:extLst>
          </a:blip>
          <a:srcRect l="31633" t="37164" r="27011" b="38860"/>
          <a:stretch/>
        </p:blipFill>
        <p:spPr>
          <a:xfrm rot="556080">
            <a:off x="921675" y="3464589"/>
            <a:ext cx="3288119" cy="1906261"/>
          </a:xfrm>
          <a:prstGeom prst="rect">
            <a:avLst/>
          </a:prstGeom>
        </p:spPr>
      </p:pic>
      <p:sp>
        <p:nvSpPr>
          <p:cNvPr id="21" name="TextBox 20">
            <a:extLst>
              <a:ext uri="{FF2B5EF4-FFF2-40B4-BE49-F238E27FC236}">
                <a16:creationId xmlns:a16="http://schemas.microsoft.com/office/drawing/2014/main" id="{54EAB9CB-0092-9D43-8933-B5D5D1AF471E}"/>
              </a:ext>
            </a:extLst>
          </p:cNvPr>
          <p:cNvSpPr txBox="1"/>
          <p:nvPr/>
        </p:nvSpPr>
        <p:spPr>
          <a:xfrm>
            <a:off x="325505" y="5035288"/>
            <a:ext cx="5092392" cy="1631216"/>
          </a:xfrm>
          <a:prstGeom prst="rect">
            <a:avLst/>
          </a:prstGeom>
          <a:noFill/>
        </p:spPr>
        <p:txBody>
          <a:bodyPr wrap="square">
            <a:spAutoFit/>
          </a:bodyPr>
          <a:lstStyle/>
          <a:p>
            <a:r>
              <a:rPr lang="en-GB" dirty="0">
                <a:solidFill>
                  <a:schemeClr val="tx2"/>
                </a:solidFill>
                <a:latin typeface="JT Marnie Bold" panose="00000800000000000000" pitchFamily="50" charset="0"/>
              </a:rPr>
              <a:t>Screen free play:</a:t>
            </a:r>
          </a:p>
          <a:p>
            <a:endParaRPr lang="en-GB" dirty="0">
              <a:latin typeface="JT Marnie Regular" panose="00000400000000000000" pitchFamily="50" charset="0"/>
            </a:endParaRPr>
          </a:p>
          <a:p>
            <a:r>
              <a:rPr lang="en-GB" sz="1600" dirty="0">
                <a:latin typeface="JT Marnie Regular" panose="00000400000000000000" pitchFamily="50" charset="0"/>
              </a:rPr>
              <a:t>Improves your social skills, your communication and boosts your creativity and imagination and happy hormones. It will also learn how to navigate conflict and relationship repair. </a:t>
            </a:r>
          </a:p>
        </p:txBody>
      </p:sp>
      <p:sp>
        <p:nvSpPr>
          <p:cNvPr id="22" name="TextBox 21">
            <a:extLst>
              <a:ext uri="{FF2B5EF4-FFF2-40B4-BE49-F238E27FC236}">
                <a16:creationId xmlns:a16="http://schemas.microsoft.com/office/drawing/2014/main" id="{CF42CF89-C421-1008-B2D7-83919B1CF332}"/>
              </a:ext>
            </a:extLst>
          </p:cNvPr>
          <p:cNvSpPr txBox="1"/>
          <p:nvPr/>
        </p:nvSpPr>
        <p:spPr>
          <a:xfrm>
            <a:off x="239595" y="1343024"/>
            <a:ext cx="4442574" cy="1600438"/>
          </a:xfrm>
          <a:prstGeom prst="rect">
            <a:avLst/>
          </a:prstGeom>
          <a:noFill/>
        </p:spPr>
        <p:txBody>
          <a:bodyPr wrap="square">
            <a:spAutoFit/>
          </a:bodyPr>
          <a:lstStyle/>
          <a:p>
            <a:r>
              <a:rPr lang="en-GB">
                <a:solidFill>
                  <a:schemeClr val="tx2"/>
                </a:solidFill>
                <a:latin typeface="JT Marnie Bold" panose="00000800000000000000" pitchFamily="50" charset="0"/>
              </a:rPr>
              <a:t>Setting boundaries and daily limits:</a:t>
            </a:r>
          </a:p>
          <a:p>
            <a:endParaRPr lang="en-GB" sz="1600">
              <a:latin typeface="JT Marnie Regular" panose="00000400000000000000" pitchFamily="50" charset="0"/>
            </a:endParaRPr>
          </a:p>
          <a:p>
            <a:r>
              <a:rPr lang="en-GB" sz="1600">
                <a:latin typeface="JT Marnie Regular" panose="00000400000000000000" pitchFamily="50" charset="0"/>
              </a:rPr>
              <a:t>This helps maintain a healthy relationship with your devices and supports your mental wellbeing. It allows you to be more physically active and free. </a:t>
            </a:r>
          </a:p>
        </p:txBody>
      </p:sp>
    </p:spTree>
    <p:extLst>
      <p:ext uri="{BB962C8B-B14F-4D97-AF65-F5344CB8AC3E}">
        <p14:creationId xmlns:p14="http://schemas.microsoft.com/office/powerpoint/2010/main" val="357712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8">
            <a:extLst>
              <a:ext uri="{FF2B5EF4-FFF2-40B4-BE49-F238E27FC236}">
                <a16:creationId xmlns:a16="http://schemas.microsoft.com/office/drawing/2014/main" id="{3CF28275-9705-C63C-AA8C-98AFB328F4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6049" y="5969678"/>
            <a:ext cx="1222782" cy="776976"/>
          </a:xfrm>
          <a:prstGeom prst="rect">
            <a:avLst/>
          </a:prstGeom>
        </p:spPr>
      </p:pic>
      <p:sp>
        <p:nvSpPr>
          <p:cNvPr id="3" name="TextBox 2">
            <a:extLst>
              <a:ext uri="{FF2B5EF4-FFF2-40B4-BE49-F238E27FC236}">
                <a16:creationId xmlns:a16="http://schemas.microsoft.com/office/drawing/2014/main" id="{11BA8DE8-80E8-C445-2CCA-53C0EF3D7941}"/>
              </a:ext>
            </a:extLst>
          </p:cNvPr>
          <p:cNvSpPr txBox="1"/>
          <p:nvPr/>
        </p:nvSpPr>
        <p:spPr>
          <a:xfrm>
            <a:off x="5591633" y="111346"/>
            <a:ext cx="6427198" cy="766980"/>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4400">
                <a:solidFill>
                  <a:srgbClr val="EA7962"/>
                </a:solidFill>
                <a:latin typeface="JT Marnie Bold" panose="00000800000000000000" pitchFamily="50" charset="0"/>
                <a:ea typeface="+mj-ea"/>
                <a:cs typeface="+mj-cs"/>
              </a:rPr>
              <a:t>The Science Behind It</a:t>
            </a:r>
          </a:p>
        </p:txBody>
      </p:sp>
      <p:sp>
        <p:nvSpPr>
          <p:cNvPr id="6" name="TextBox 5">
            <a:extLst>
              <a:ext uri="{FF2B5EF4-FFF2-40B4-BE49-F238E27FC236}">
                <a16:creationId xmlns:a16="http://schemas.microsoft.com/office/drawing/2014/main" id="{DBF12730-859A-4692-D53F-BC57A4A5289D}"/>
              </a:ext>
            </a:extLst>
          </p:cNvPr>
          <p:cNvSpPr txBox="1"/>
          <p:nvPr/>
        </p:nvSpPr>
        <p:spPr>
          <a:xfrm>
            <a:off x="2429790" y="2392116"/>
            <a:ext cx="9440884" cy="3139321"/>
          </a:xfrm>
          <a:prstGeom prst="rect">
            <a:avLst/>
          </a:prstGeom>
          <a:noFill/>
        </p:spPr>
        <p:txBody>
          <a:bodyPr wrap="square" rtlCol="0">
            <a:spAutoFit/>
          </a:bodyPr>
          <a:lstStyle/>
          <a:p>
            <a:pPr algn="just"/>
            <a:r>
              <a:rPr lang="en-GB" b="1">
                <a:latin typeface="JT Marnie Bold" panose="00000800000000000000" pitchFamily="50" charset="0"/>
              </a:rPr>
              <a:t>Dopamine:</a:t>
            </a:r>
            <a:r>
              <a:rPr lang="en-GB" sz="1600">
                <a:latin typeface="JT Marnie Regular" panose="00000400000000000000" pitchFamily="50" charset="0"/>
              </a:rPr>
              <a:t> Dopamine is the happy chemical that makes you feel good when you enjoy something, like eating your favourite snack or playing a game. But if you use things like your digital devices or apps too much, it might be harder to stop using them, and it will also make other things seems boring. </a:t>
            </a:r>
          </a:p>
          <a:p>
            <a:pPr algn="just"/>
            <a:endParaRPr lang="en-GB" sz="1600">
              <a:latin typeface="JT Marnie Regular" panose="00000400000000000000" pitchFamily="50" charset="0"/>
            </a:endParaRPr>
          </a:p>
          <a:p>
            <a:pPr algn="just"/>
            <a:r>
              <a:rPr lang="en-GB" b="1">
                <a:latin typeface="JT Marnie Bold" panose="00000800000000000000" pitchFamily="50" charset="0"/>
              </a:rPr>
              <a:t>Serotonin:</a:t>
            </a:r>
            <a:r>
              <a:rPr lang="en-GB" sz="1600">
                <a:latin typeface="JT Marnie Regular" panose="00000400000000000000" pitchFamily="50" charset="0"/>
              </a:rPr>
              <a:t> Serotonin helps keep your mood balanced. If you don’t have enough, you might feel sad when you're not meant to, especially if you use technology too much, because it can sometimes drain your happy hormones. </a:t>
            </a:r>
          </a:p>
          <a:p>
            <a:pPr algn="just"/>
            <a:endParaRPr lang="en-GB" sz="1600">
              <a:latin typeface="JT Marnie Regular" panose="00000400000000000000" pitchFamily="50" charset="0"/>
            </a:endParaRPr>
          </a:p>
          <a:p>
            <a:pPr algn="just"/>
            <a:r>
              <a:rPr lang="en-GB" b="1">
                <a:latin typeface="JT Marnie Bold" panose="00000800000000000000" pitchFamily="50" charset="0"/>
              </a:rPr>
              <a:t>Cortisol:</a:t>
            </a:r>
            <a:r>
              <a:rPr lang="en-GB" sz="1600">
                <a:latin typeface="JT Marnie Regular" panose="00000400000000000000" pitchFamily="50" charset="0"/>
              </a:rPr>
              <a:t> Cortisol is the stress hormone this helps you react to scary or stressful things. But it can also make you feel stressed when you stop using things you like, for example, your digital devices or games. Which makes it hard to enjoy other things or be present.</a:t>
            </a:r>
          </a:p>
        </p:txBody>
      </p:sp>
      <p:pic>
        <p:nvPicPr>
          <p:cNvPr id="8" name="Picture 7" descr="A cartoon of a brain holding a light bulb&#10;&#10;Description automatically generated">
            <a:extLst>
              <a:ext uri="{FF2B5EF4-FFF2-40B4-BE49-F238E27FC236}">
                <a16:creationId xmlns:a16="http://schemas.microsoft.com/office/drawing/2014/main" id="{65E96333-885F-0B84-19AD-2199662E1D6E}"/>
              </a:ext>
            </a:extLst>
          </p:cNvPr>
          <p:cNvPicPr>
            <a:picLocks noChangeAspect="1"/>
          </p:cNvPicPr>
          <p:nvPr/>
        </p:nvPicPr>
        <p:blipFill>
          <a:blip r:embed="rId3" cstate="hqprint">
            <a:extLst>
              <a:ext uri="{28A0092B-C50C-407E-A947-70E740481C1C}">
                <a14:useLocalDpi xmlns:a14="http://schemas.microsoft.com/office/drawing/2010/main" val="0"/>
              </a:ext>
            </a:extLst>
          </a:blip>
          <a:srcRect l="29481" t="28434" r="29491" b="28353"/>
          <a:stretch/>
        </p:blipFill>
        <p:spPr>
          <a:xfrm>
            <a:off x="4510690" y="0"/>
            <a:ext cx="1080943" cy="1138520"/>
          </a:xfrm>
          <a:prstGeom prst="rect">
            <a:avLst/>
          </a:prstGeom>
        </p:spPr>
      </p:pic>
      <p:sp>
        <p:nvSpPr>
          <p:cNvPr id="12" name="TextBox 11">
            <a:extLst>
              <a:ext uri="{FF2B5EF4-FFF2-40B4-BE49-F238E27FC236}">
                <a16:creationId xmlns:a16="http://schemas.microsoft.com/office/drawing/2014/main" id="{15983927-BE56-47C0-F888-4120CE9C488A}"/>
              </a:ext>
            </a:extLst>
          </p:cNvPr>
          <p:cNvSpPr txBox="1"/>
          <p:nvPr/>
        </p:nvSpPr>
        <p:spPr>
          <a:xfrm>
            <a:off x="376868" y="1134543"/>
            <a:ext cx="11493806" cy="646331"/>
          </a:xfrm>
          <a:prstGeom prst="rect">
            <a:avLst/>
          </a:prstGeom>
          <a:noFill/>
        </p:spPr>
        <p:txBody>
          <a:bodyPr wrap="square">
            <a:spAutoFit/>
          </a:bodyPr>
          <a:lstStyle/>
          <a:p>
            <a:pPr algn="just"/>
            <a:r>
              <a:rPr lang="en-GB" sz="1800">
                <a:latin typeface="JT Marnie Regular" panose="00000400000000000000" pitchFamily="50" charset="0"/>
              </a:rPr>
              <a:t>Taking care of your brain’s hormones is important for us, because </a:t>
            </a:r>
            <a:r>
              <a:rPr lang="en-GB">
                <a:latin typeface="JT Marnie Regular" panose="00000400000000000000" pitchFamily="50" charset="0"/>
              </a:rPr>
              <a:t>t</a:t>
            </a:r>
            <a:r>
              <a:rPr lang="en-GB" sz="1800">
                <a:latin typeface="JT Marnie Regular" panose="00000400000000000000" pitchFamily="50" charset="0"/>
              </a:rPr>
              <a:t>hese hormones help you know when something is fun and exciting, as well as making us feel good. These hormones are called:</a:t>
            </a:r>
          </a:p>
        </p:txBody>
      </p:sp>
      <p:sp>
        <p:nvSpPr>
          <p:cNvPr id="14" name="TextBox 13">
            <a:extLst>
              <a:ext uri="{FF2B5EF4-FFF2-40B4-BE49-F238E27FC236}">
                <a16:creationId xmlns:a16="http://schemas.microsoft.com/office/drawing/2014/main" id="{DE474CCA-EAE4-CCD6-72A2-233A46E320D6}"/>
              </a:ext>
            </a:extLst>
          </p:cNvPr>
          <p:cNvSpPr txBox="1"/>
          <p:nvPr/>
        </p:nvSpPr>
        <p:spPr>
          <a:xfrm>
            <a:off x="173169" y="5971629"/>
            <a:ext cx="10171323" cy="646331"/>
          </a:xfrm>
          <a:prstGeom prst="rect">
            <a:avLst/>
          </a:prstGeom>
          <a:noFill/>
        </p:spPr>
        <p:txBody>
          <a:bodyPr wrap="square">
            <a:spAutoFit/>
          </a:bodyPr>
          <a:lstStyle/>
          <a:p>
            <a:pPr algn="just"/>
            <a:r>
              <a:rPr lang="en-GB" b="1" dirty="0">
                <a:latin typeface="JT Marnie Regular" panose="00000400000000000000" pitchFamily="50" charset="0"/>
              </a:rPr>
              <a:t>This is why b</a:t>
            </a:r>
            <a:r>
              <a:rPr lang="en-GB" sz="1800" b="1" dirty="0">
                <a:latin typeface="JT Marnie Regular" panose="00000400000000000000" pitchFamily="50" charset="0"/>
              </a:rPr>
              <a:t>alancing screen time with other fun activities </a:t>
            </a:r>
            <a:r>
              <a:rPr lang="en-GB" b="1" dirty="0">
                <a:latin typeface="JT Marnie Regular" panose="00000400000000000000" pitchFamily="50" charset="0"/>
              </a:rPr>
              <a:t>will</a:t>
            </a:r>
            <a:r>
              <a:rPr lang="en-GB" sz="1800" b="1" dirty="0">
                <a:latin typeface="JT Marnie Regular" panose="00000400000000000000" pitchFamily="50" charset="0"/>
              </a:rPr>
              <a:t> keep your brain happy and healthy!</a:t>
            </a:r>
            <a:endParaRPr lang="en-GB" sz="1800" b="1" dirty="0">
              <a:solidFill>
                <a:srgbClr val="FF0000"/>
              </a:solidFill>
              <a:latin typeface="JT Marnie Regular" panose="00000400000000000000" pitchFamily="50" charset="0"/>
            </a:endParaRPr>
          </a:p>
        </p:txBody>
      </p:sp>
      <p:grpSp>
        <p:nvGrpSpPr>
          <p:cNvPr id="19" name="Group 18">
            <a:extLst>
              <a:ext uri="{FF2B5EF4-FFF2-40B4-BE49-F238E27FC236}">
                <a16:creationId xmlns:a16="http://schemas.microsoft.com/office/drawing/2014/main" id="{4AE9569A-C73B-CA6F-DAFE-830CD65FEACC}"/>
              </a:ext>
            </a:extLst>
          </p:cNvPr>
          <p:cNvGrpSpPr/>
          <p:nvPr/>
        </p:nvGrpSpPr>
        <p:grpSpPr>
          <a:xfrm>
            <a:off x="1338469" y="2488645"/>
            <a:ext cx="1078719" cy="3012095"/>
            <a:chOff x="1338469" y="2488645"/>
            <a:chExt cx="1078719" cy="3012095"/>
          </a:xfrm>
        </p:grpSpPr>
        <p:pic>
          <p:nvPicPr>
            <p:cNvPr id="4" name="Picture 3" descr="Lemon Moody Foodies">
              <a:extLst>
                <a:ext uri="{FF2B5EF4-FFF2-40B4-BE49-F238E27FC236}">
                  <a16:creationId xmlns:a16="http://schemas.microsoft.com/office/drawing/2014/main" id="{6D9F13BC-80A4-9996-B98D-0EE904E5E141}"/>
                </a:ext>
              </a:extLst>
            </p:cNvPr>
            <p:cNvPicPr>
              <a:picLocks noChangeAspect="1"/>
            </p:cNvPicPr>
            <p:nvPr/>
          </p:nvPicPr>
          <p:blipFill>
            <a:blip r:embed="rId4" cstate="hqprint">
              <a:extLst>
                <a:ext uri="{28A0092B-C50C-407E-A947-70E740481C1C}">
                  <a14:useLocalDpi xmlns:a14="http://schemas.microsoft.com/office/drawing/2010/main" val="0"/>
                </a:ext>
              </a:extLst>
            </a:blip>
            <a:srcRect t="41286"/>
            <a:stretch/>
          </p:blipFill>
          <p:spPr>
            <a:xfrm>
              <a:off x="1364973" y="2488645"/>
              <a:ext cx="1052213" cy="617802"/>
            </a:xfrm>
            <a:prstGeom prst="rect">
              <a:avLst/>
            </a:prstGeom>
          </p:spPr>
        </p:pic>
        <p:pic>
          <p:nvPicPr>
            <p:cNvPr id="15" name="Picture 14" descr="Burger Moody Foodies">
              <a:extLst>
                <a:ext uri="{FF2B5EF4-FFF2-40B4-BE49-F238E27FC236}">
                  <a16:creationId xmlns:a16="http://schemas.microsoft.com/office/drawing/2014/main" id="{8813D7F1-6145-37A1-D60D-12529B93BEF0}"/>
                </a:ext>
              </a:extLst>
            </p:cNvPr>
            <p:cNvPicPr>
              <a:picLocks noChangeAspect="1"/>
            </p:cNvPicPr>
            <p:nvPr/>
          </p:nvPicPr>
          <p:blipFill>
            <a:blip r:embed="rId5" cstate="hqprint">
              <a:extLst>
                <a:ext uri="{28A0092B-C50C-407E-A947-70E740481C1C}">
                  <a14:useLocalDpi xmlns:a14="http://schemas.microsoft.com/office/drawing/2010/main" val="0"/>
                </a:ext>
              </a:extLst>
            </a:blip>
            <a:srcRect t="17603"/>
            <a:stretch/>
          </p:blipFill>
          <p:spPr>
            <a:xfrm>
              <a:off x="1364974" y="4633749"/>
              <a:ext cx="1052214" cy="866991"/>
            </a:xfrm>
            <a:prstGeom prst="rect">
              <a:avLst/>
            </a:prstGeom>
          </p:spPr>
        </p:pic>
        <p:pic>
          <p:nvPicPr>
            <p:cNvPr id="17" name="Picture 16" descr="Ice Cream Embarrassed Moody Foodies">
              <a:extLst>
                <a:ext uri="{FF2B5EF4-FFF2-40B4-BE49-F238E27FC236}">
                  <a16:creationId xmlns:a16="http://schemas.microsoft.com/office/drawing/2014/main" id="{35100D53-7DEF-596E-B881-8CDD947DC53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38469" y="3288277"/>
              <a:ext cx="1052213" cy="1052213"/>
            </a:xfrm>
            <a:prstGeom prst="rect">
              <a:avLst/>
            </a:prstGeom>
          </p:spPr>
        </p:pic>
      </p:grpSp>
    </p:spTree>
    <p:extLst>
      <p:ext uri="{BB962C8B-B14F-4D97-AF65-F5344CB8AC3E}">
        <p14:creationId xmlns:p14="http://schemas.microsoft.com/office/powerpoint/2010/main" val="329508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A277-0AF4-F4FA-1B0E-F186F191ED1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6B62F6F-1F8E-8B7B-5698-7A88AC4C58EB}"/>
              </a:ext>
            </a:extLst>
          </p:cNvPr>
          <p:cNvSpPr txBox="1"/>
          <p:nvPr/>
        </p:nvSpPr>
        <p:spPr>
          <a:xfrm>
            <a:off x="348599" y="81845"/>
            <a:ext cx="8181449" cy="766980"/>
          </a:xfrm>
          <a:prstGeom prst="rect">
            <a:avLst/>
          </a:prstGeom>
        </p:spPr>
        <p:txBody>
          <a:bodyPr vert="horz" lIns="91440" tIns="45720" rIns="91440" bIns="45720" rtlCol="0" anchor="b">
            <a:normAutofit fontScale="77500" lnSpcReduction="20000"/>
          </a:bodyPr>
          <a:lstStyle/>
          <a:p>
            <a:pPr>
              <a:lnSpc>
                <a:spcPct val="170000"/>
              </a:lnSpc>
              <a:spcBef>
                <a:spcPct val="0"/>
              </a:spcBef>
              <a:spcAft>
                <a:spcPts val="600"/>
              </a:spcAft>
            </a:pPr>
            <a:r>
              <a:rPr lang="en-US" sz="3100">
                <a:solidFill>
                  <a:srgbClr val="EA7962"/>
                </a:solidFill>
                <a:latin typeface="JT Marnie Bold" panose="00000800000000000000" pitchFamily="50" charset="0"/>
                <a:ea typeface="+mj-ea"/>
                <a:cs typeface="+mj-cs"/>
              </a:rPr>
              <a:t>What can we do to reduce their screen time?</a:t>
            </a:r>
          </a:p>
        </p:txBody>
      </p:sp>
      <p:sp>
        <p:nvSpPr>
          <p:cNvPr id="9" name="TextBox 8">
            <a:extLst>
              <a:ext uri="{FF2B5EF4-FFF2-40B4-BE49-F238E27FC236}">
                <a16:creationId xmlns:a16="http://schemas.microsoft.com/office/drawing/2014/main" id="{847A8240-7FF6-8D7F-B154-828DA0DDBEBC}"/>
              </a:ext>
            </a:extLst>
          </p:cNvPr>
          <p:cNvSpPr txBox="1"/>
          <p:nvPr/>
        </p:nvSpPr>
        <p:spPr>
          <a:xfrm>
            <a:off x="9131333" y="2943897"/>
            <a:ext cx="2679232" cy="369332"/>
          </a:xfrm>
          <a:prstGeom prst="rect">
            <a:avLst/>
          </a:prstGeom>
          <a:noFill/>
        </p:spPr>
        <p:txBody>
          <a:bodyPr wrap="square">
            <a:spAutoFit/>
          </a:bodyPr>
          <a:lstStyle/>
          <a:p>
            <a:r>
              <a:rPr lang="en-GB">
                <a:solidFill>
                  <a:schemeClr val="tx2"/>
                </a:solidFill>
                <a:latin typeface="JT Marnie Bold" panose="00000800000000000000" pitchFamily="50" charset="0"/>
              </a:rPr>
              <a:t>Device free bedtimes</a:t>
            </a:r>
            <a:endParaRPr lang="en-GB" sz="1600">
              <a:latin typeface="JT Marnie Regular" panose="00000400000000000000" pitchFamily="50" charset="0"/>
            </a:endParaRPr>
          </a:p>
        </p:txBody>
      </p:sp>
      <p:pic>
        <p:nvPicPr>
          <p:cNvPr id="11" name="Picture 10" descr="A cartoon of two kids reading a book&#10;&#10;Description automatically generated">
            <a:extLst>
              <a:ext uri="{FF2B5EF4-FFF2-40B4-BE49-F238E27FC236}">
                <a16:creationId xmlns:a16="http://schemas.microsoft.com/office/drawing/2014/main" id="{613BCB86-0CFF-784D-2750-899BB0E894F3}"/>
              </a:ext>
            </a:extLst>
          </p:cNvPr>
          <p:cNvPicPr>
            <a:picLocks noChangeAspect="1"/>
          </p:cNvPicPr>
          <p:nvPr/>
        </p:nvPicPr>
        <p:blipFill>
          <a:blip r:embed="rId2">
            <a:extLst>
              <a:ext uri="{28A0092B-C50C-407E-A947-70E740481C1C}">
                <a14:useLocalDpi xmlns:a14="http://schemas.microsoft.com/office/drawing/2010/main" val="0"/>
              </a:ext>
            </a:extLst>
          </a:blip>
          <a:srcRect l="29545" t="24257" r="30294" b="37027"/>
          <a:stretch/>
        </p:blipFill>
        <p:spPr>
          <a:xfrm>
            <a:off x="8954568" y="0"/>
            <a:ext cx="2962533" cy="2855972"/>
          </a:xfrm>
          <a:prstGeom prst="rect">
            <a:avLst/>
          </a:prstGeom>
        </p:spPr>
      </p:pic>
      <p:pic>
        <p:nvPicPr>
          <p:cNvPr id="16" name="Picture 15" descr="A pink power button with black text">
            <a:extLst>
              <a:ext uri="{FF2B5EF4-FFF2-40B4-BE49-F238E27FC236}">
                <a16:creationId xmlns:a16="http://schemas.microsoft.com/office/drawing/2014/main" id="{DA145973-CBC2-759D-24EE-0BDBF6719782}"/>
              </a:ext>
            </a:extLst>
          </p:cNvPr>
          <p:cNvPicPr>
            <a:picLocks noChangeAspect="1"/>
          </p:cNvPicPr>
          <p:nvPr/>
        </p:nvPicPr>
        <p:blipFill>
          <a:blip r:embed="rId3">
            <a:extLst>
              <a:ext uri="{28A0092B-C50C-407E-A947-70E740481C1C}">
                <a14:useLocalDpi xmlns:a14="http://schemas.microsoft.com/office/drawing/2010/main" val="0"/>
              </a:ext>
            </a:extLst>
          </a:blip>
          <a:srcRect l="34043" t="25667" r="33507" b="26908"/>
          <a:stretch/>
        </p:blipFill>
        <p:spPr>
          <a:xfrm rot="662536">
            <a:off x="7000828" y="1174853"/>
            <a:ext cx="1727895" cy="2525321"/>
          </a:xfrm>
          <a:prstGeom prst="rect">
            <a:avLst/>
          </a:prstGeom>
        </p:spPr>
      </p:pic>
      <p:pic>
        <p:nvPicPr>
          <p:cNvPr id="20" name="Picture 19" descr="A group of kids playing with blocks&#10;&#10;Description automatically generated">
            <a:extLst>
              <a:ext uri="{FF2B5EF4-FFF2-40B4-BE49-F238E27FC236}">
                <a16:creationId xmlns:a16="http://schemas.microsoft.com/office/drawing/2014/main" id="{79B2FE42-C0D0-FF7D-661B-E2CB04B0C1A2}"/>
              </a:ext>
            </a:extLst>
          </p:cNvPr>
          <p:cNvPicPr>
            <a:picLocks noChangeAspect="1"/>
          </p:cNvPicPr>
          <p:nvPr/>
        </p:nvPicPr>
        <p:blipFill>
          <a:blip r:embed="rId4">
            <a:extLst>
              <a:ext uri="{28A0092B-C50C-407E-A947-70E740481C1C}">
                <a14:useLocalDpi xmlns:a14="http://schemas.microsoft.com/office/drawing/2010/main" val="0"/>
              </a:ext>
            </a:extLst>
          </a:blip>
          <a:srcRect l="31633" t="37164" r="27011" b="38860"/>
          <a:stretch/>
        </p:blipFill>
        <p:spPr>
          <a:xfrm>
            <a:off x="2575865" y="3730868"/>
            <a:ext cx="3288119" cy="1906261"/>
          </a:xfrm>
          <a:prstGeom prst="rect">
            <a:avLst/>
          </a:prstGeom>
        </p:spPr>
      </p:pic>
      <p:sp>
        <p:nvSpPr>
          <p:cNvPr id="21" name="TextBox 20">
            <a:extLst>
              <a:ext uri="{FF2B5EF4-FFF2-40B4-BE49-F238E27FC236}">
                <a16:creationId xmlns:a16="http://schemas.microsoft.com/office/drawing/2014/main" id="{5C1EB74A-854B-D9A7-3B80-E81B5B0945AC}"/>
              </a:ext>
            </a:extLst>
          </p:cNvPr>
          <p:cNvSpPr txBox="1"/>
          <p:nvPr/>
        </p:nvSpPr>
        <p:spPr>
          <a:xfrm>
            <a:off x="348599" y="3363783"/>
            <a:ext cx="3241583" cy="369332"/>
          </a:xfrm>
          <a:prstGeom prst="rect">
            <a:avLst/>
          </a:prstGeom>
          <a:noFill/>
        </p:spPr>
        <p:txBody>
          <a:bodyPr wrap="square">
            <a:spAutoFit/>
          </a:bodyPr>
          <a:lstStyle/>
          <a:p>
            <a:r>
              <a:rPr lang="en-GB">
                <a:solidFill>
                  <a:schemeClr val="tx2"/>
                </a:solidFill>
                <a:latin typeface="JT Marnie Bold" panose="00000800000000000000" pitchFamily="50" charset="0"/>
              </a:rPr>
              <a:t>Play screen free sports</a:t>
            </a:r>
            <a:endParaRPr lang="en-GB" sz="1600">
              <a:latin typeface="JT Marnie Regular" panose="00000400000000000000" pitchFamily="50" charset="0"/>
            </a:endParaRPr>
          </a:p>
        </p:txBody>
      </p:sp>
      <p:sp>
        <p:nvSpPr>
          <p:cNvPr id="22" name="TextBox 21">
            <a:extLst>
              <a:ext uri="{FF2B5EF4-FFF2-40B4-BE49-F238E27FC236}">
                <a16:creationId xmlns:a16="http://schemas.microsoft.com/office/drawing/2014/main" id="{AB7F9A4F-856F-B851-6C73-6204D465CF7E}"/>
              </a:ext>
            </a:extLst>
          </p:cNvPr>
          <p:cNvSpPr txBox="1"/>
          <p:nvPr/>
        </p:nvSpPr>
        <p:spPr>
          <a:xfrm>
            <a:off x="3014652" y="1638853"/>
            <a:ext cx="4442574" cy="615553"/>
          </a:xfrm>
          <a:prstGeom prst="rect">
            <a:avLst/>
          </a:prstGeom>
          <a:noFill/>
        </p:spPr>
        <p:txBody>
          <a:bodyPr wrap="square">
            <a:spAutoFit/>
          </a:bodyPr>
          <a:lstStyle/>
          <a:p>
            <a:r>
              <a:rPr lang="en-GB">
                <a:solidFill>
                  <a:schemeClr val="tx2"/>
                </a:solidFill>
                <a:latin typeface="JT Marnie Bold" panose="00000800000000000000" pitchFamily="50" charset="0"/>
              </a:rPr>
              <a:t>Setting boundaries and daily limits</a:t>
            </a:r>
          </a:p>
          <a:p>
            <a:endParaRPr lang="en-GB" sz="1600">
              <a:latin typeface="JT Marnie Regular" panose="00000400000000000000" pitchFamily="50" charset="0"/>
            </a:endParaRPr>
          </a:p>
        </p:txBody>
      </p:sp>
      <p:pic>
        <p:nvPicPr>
          <p:cNvPr id="3" name="Picture 2" descr="A child sitting at a desk reading a book&#10;&#10;Description automatically generated">
            <a:extLst>
              <a:ext uri="{FF2B5EF4-FFF2-40B4-BE49-F238E27FC236}">
                <a16:creationId xmlns:a16="http://schemas.microsoft.com/office/drawing/2014/main" id="{BE09A950-35F7-E5C7-DCE8-75BAB4820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8635" y="3311758"/>
            <a:ext cx="2996214" cy="2996214"/>
          </a:xfrm>
          <a:prstGeom prst="rect">
            <a:avLst/>
          </a:prstGeom>
        </p:spPr>
      </p:pic>
      <p:pic>
        <p:nvPicPr>
          <p:cNvPr id="5" name="Picture 4" descr="A cartoon of a child in a wheelchair and a child in a wheelchair">
            <a:extLst>
              <a:ext uri="{FF2B5EF4-FFF2-40B4-BE49-F238E27FC236}">
                <a16:creationId xmlns:a16="http://schemas.microsoft.com/office/drawing/2014/main" id="{13621D34-2C6D-F61E-218A-437AD50BF26E}"/>
              </a:ext>
            </a:extLst>
          </p:cNvPr>
          <p:cNvPicPr>
            <a:picLocks noChangeAspect="1"/>
          </p:cNvPicPr>
          <p:nvPr/>
        </p:nvPicPr>
        <p:blipFill>
          <a:blip r:embed="rId6">
            <a:extLst>
              <a:ext uri="{28A0092B-C50C-407E-A947-70E740481C1C}">
                <a14:useLocalDpi xmlns:a14="http://schemas.microsoft.com/office/drawing/2010/main" val="0"/>
              </a:ext>
            </a:extLst>
          </a:blip>
          <a:srcRect t="20516" b="14947"/>
          <a:stretch/>
        </p:blipFill>
        <p:spPr>
          <a:xfrm>
            <a:off x="65486" y="1405880"/>
            <a:ext cx="3241583" cy="2092015"/>
          </a:xfrm>
          <a:prstGeom prst="rect">
            <a:avLst/>
          </a:prstGeom>
        </p:spPr>
      </p:pic>
      <p:sp>
        <p:nvSpPr>
          <p:cNvPr id="7" name="TextBox 6">
            <a:extLst>
              <a:ext uri="{FF2B5EF4-FFF2-40B4-BE49-F238E27FC236}">
                <a16:creationId xmlns:a16="http://schemas.microsoft.com/office/drawing/2014/main" id="{1FF87025-7A4D-D614-15DF-8811DA6A44E2}"/>
              </a:ext>
            </a:extLst>
          </p:cNvPr>
          <p:cNvSpPr txBox="1"/>
          <p:nvPr/>
        </p:nvSpPr>
        <p:spPr>
          <a:xfrm>
            <a:off x="2754051" y="5870102"/>
            <a:ext cx="3739124" cy="369332"/>
          </a:xfrm>
          <a:prstGeom prst="rect">
            <a:avLst/>
          </a:prstGeom>
          <a:noFill/>
        </p:spPr>
        <p:txBody>
          <a:bodyPr wrap="square">
            <a:spAutoFit/>
          </a:bodyPr>
          <a:lstStyle/>
          <a:p>
            <a:r>
              <a:rPr lang="en-GB" dirty="0">
                <a:solidFill>
                  <a:schemeClr val="tx2"/>
                </a:solidFill>
                <a:latin typeface="JT Marnie Bold" panose="00000800000000000000" pitchFamily="50" charset="0"/>
              </a:rPr>
              <a:t>Play with friends</a:t>
            </a:r>
            <a:endParaRPr lang="en-GB" sz="1600" dirty="0">
              <a:latin typeface="JT Marnie Regular" panose="00000400000000000000" pitchFamily="50" charset="0"/>
            </a:endParaRPr>
          </a:p>
        </p:txBody>
      </p:sp>
      <p:sp>
        <p:nvSpPr>
          <p:cNvPr id="8" name="TextBox 7">
            <a:extLst>
              <a:ext uri="{FF2B5EF4-FFF2-40B4-BE49-F238E27FC236}">
                <a16:creationId xmlns:a16="http://schemas.microsoft.com/office/drawing/2014/main" id="{07BA1BCA-0B2C-B73B-F1D2-3B867657E766}"/>
              </a:ext>
            </a:extLst>
          </p:cNvPr>
          <p:cNvSpPr txBox="1"/>
          <p:nvPr/>
        </p:nvSpPr>
        <p:spPr>
          <a:xfrm>
            <a:off x="7647180" y="6306501"/>
            <a:ext cx="3739124" cy="369332"/>
          </a:xfrm>
          <a:prstGeom prst="rect">
            <a:avLst/>
          </a:prstGeom>
          <a:noFill/>
        </p:spPr>
        <p:txBody>
          <a:bodyPr wrap="square">
            <a:spAutoFit/>
          </a:bodyPr>
          <a:lstStyle/>
          <a:p>
            <a:r>
              <a:rPr lang="en-GB">
                <a:solidFill>
                  <a:schemeClr val="tx2"/>
                </a:solidFill>
                <a:latin typeface="JT Marnie Bold" panose="00000800000000000000" pitchFamily="50" charset="0"/>
              </a:rPr>
              <a:t>Screen free creative activities</a:t>
            </a:r>
            <a:endParaRPr lang="en-GB" sz="1600">
              <a:latin typeface="JT Marnie Regular" panose="00000400000000000000" pitchFamily="50" charset="0"/>
            </a:endParaRPr>
          </a:p>
        </p:txBody>
      </p:sp>
      <p:sp>
        <p:nvSpPr>
          <p:cNvPr id="10" name="TextBox 9">
            <a:extLst>
              <a:ext uri="{FF2B5EF4-FFF2-40B4-BE49-F238E27FC236}">
                <a16:creationId xmlns:a16="http://schemas.microsoft.com/office/drawing/2014/main" id="{154543D7-B4C4-C08C-0F7C-3B9B5FF7E8E5}"/>
              </a:ext>
            </a:extLst>
          </p:cNvPr>
          <p:cNvSpPr txBox="1"/>
          <p:nvPr/>
        </p:nvSpPr>
        <p:spPr>
          <a:xfrm>
            <a:off x="348599" y="5540992"/>
            <a:ext cx="7326222" cy="766980"/>
          </a:xfrm>
          <a:prstGeom prst="rect">
            <a:avLst/>
          </a:prstGeom>
        </p:spPr>
        <p:txBody>
          <a:bodyPr vert="horz" lIns="91440" tIns="45720" rIns="91440" bIns="45720" rtlCol="0" anchor="b">
            <a:noAutofit/>
          </a:bodyPr>
          <a:lstStyle/>
          <a:p>
            <a:pPr algn="just">
              <a:lnSpc>
                <a:spcPct val="150000"/>
              </a:lnSpc>
              <a:spcBef>
                <a:spcPct val="0"/>
              </a:spcBef>
              <a:spcAft>
                <a:spcPts val="600"/>
              </a:spcAft>
            </a:pPr>
            <a:endParaRPr lang="en-US" sz="2000" dirty="0">
              <a:solidFill>
                <a:srgbClr val="EA7962"/>
              </a:solidFill>
              <a:latin typeface="JT Marnie Bold" panose="00000800000000000000" pitchFamily="50" charset="0"/>
              <a:ea typeface="+mj-ea"/>
              <a:cs typeface="+mj-cs"/>
            </a:endParaRPr>
          </a:p>
        </p:txBody>
      </p:sp>
    </p:spTree>
    <p:extLst>
      <p:ext uri="{BB962C8B-B14F-4D97-AF65-F5344CB8AC3E}">
        <p14:creationId xmlns:p14="http://schemas.microsoft.com/office/powerpoint/2010/main" val="166288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AC13-5EDB-8A53-35EB-2C7AE8F8C7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D8677D-C533-0ED9-E114-1A436E63DC2D}"/>
              </a:ext>
            </a:extLst>
          </p:cNvPr>
          <p:cNvSpPr txBox="1"/>
          <p:nvPr/>
        </p:nvSpPr>
        <p:spPr>
          <a:xfrm>
            <a:off x="154670" y="167497"/>
            <a:ext cx="7134026" cy="7769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dirty="0">
                <a:solidFill>
                  <a:srgbClr val="EA7962"/>
                </a:solidFill>
                <a:latin typeface="JT Marnie Bold" panose="00000800000000000000" pitchFamily="50" charset="0"/>
                <a:ea typeface="+mj-ea"/>
                <a:cs typeface="+mj-cs"/>
              </a:rPr>
              <a:t>Nature Treasure Hunt</a:t>
            </a:r>
          </a:p>
        </p:txBody>
      </p:sp>
      <p:sp>
        <p:nvSpPr>
          <p:cNvPr id="6" name="TextBox 5">
            <a:extLst>
              <a:ext uri="{FF2B5EF4-FFF2-40B4-BE49-F238E27FC236}">
                <a16:creationId xmlns:a16="http://schemas.microsoft.com/office/drawing/2014/main" id="{E0EDAA96-169A-ED5E-430F-1F9CB2BF3C82}"/>
              </a:ext>
            </a:extLst>
          </p:cNvPr>
          <p:cNvSpPr txBox="1"/>
          <p:nvPr/>
        </p:nvSpPr>
        <p:spPr>
          <a:xfrm>
            <a:off x="284921" y="817826"/>
            <a:ext cx="11734801" cy="1313245"/>
          </a:xfrm>
          <a:prstGeom prst="rect">
            <a:avLst/>
          </a:prstGeom>
          <a:noFill/>
        </p:spPr>
        <p:txBody>
          <a:bodyPr wrap="square" rtlCol="0">
            <a:spAutoFit/>
          </a:bodyPr>
          <a:lstStyle/>
          <a:p>
            <a:pPr algn="just">
              <a:lnSpc>
                <a:spcPct val="200000"/>
              </a:lnSpc>
            </a:pPr>
            <a:r>
              <a:rPr lang="en-GB" sz="1400" dirty="0">
                <a:latin typeface="JT Marnie Regular" panose="00000400000000000000" pitchFamily="50" charset="0"/>
              </a:rPr>
              <a:t>What to Do: Create a simple list of things to find outside, like a feather, a yellow leaf, a smooth stone, or a flower. Head to the garden, park, or local woods and let the kids explore! Why It’s Fun: Encourages curiosity, gets everyone moving, and sparks conversations about nature. </a:t>
            </a:r>
            <a:r>
              <a:rPr lang="en-GB" sz="1400" dirty="0">
                <a:latin typeface="JT Marnie Bold" panose="00000800000000000000" pitchFamily="50" charset="0"/>
              </a:rPr>
              <a:t>Bonus: </a:t>
            </a:r>
            <a:r>
              <a:rPr lang="en-GB" sz="1400" dirty="0">
                <a:latin typeface="JT Marnie Regular" panose="00000400000000000000" pitchFamily="50" charset="0"/>
              </a:rPr>
              <a:t>Let them collect items to create a nature collage later!</a:t>
            </a:r>
          </a:p>
        </p:txBody>
      </p:sp>
      <p:sp>
        <p:nvSpPr>
          <p:cNvPr id="3" name="TextBox 2">
            <a:extLst>
              <a:ext uri="{FF2B5EF4-FFF2-40B4-BE49-F238E27FC236}">
                <a16:creationId xmlns:a16="http://schemas.microsoft.com/office/drawing/2014/main" id="{4C098347-38A6-F287-28DF-86EBAA30F395}"/>
              </a:ext>
            </a:extLst>
          </p:cNvPr>
          <p:cNvSpPr txBox="1"/>
          <p:nvPr/>
        </p:nvSpPr>
        <p:spPr>
          <a:xfrm>
            <a:off x="154670" y="2770853"/>
            <a:ext cx="11622157" cy="1313245"/>
          </a:xfrm>
          <a:prstGeom prst="rect">
            <a:avLst/>
          </a:prstGeom>
          <a:noFill/>
        </p:spPr>
        <p:txBody>
          <a:bodyPr wrap="square">
            <a:spAutoFit/>
          </a:bodyPr>
          <a:lstStyle/>
          <a:p>
            <a:pPr algn="just">
              <a:lnSpc>
                <a:spcPct val="200000"/>
              </a:lnSpc>
            </a:pPr>
            <a:r>
              <a:rPr lang="en-GB" sz="1400" dirty="0">
                <a:latin typeface="JT Marnie Regular" panose="00000400000000000000" pitchFamily="50" charset="0"/>
              </a:rPr>
              <a:t>What to Do: Gather blankets, cushions, and chairs to build a cosy fort in your living room or garden. Decorate it with fairy lights or pillows, and turn it into a reading nook or pretend castle. Why It’s Fun: It’s creative, collaborative, and offers endless imaginative play opportunities. </a:t>
            </a:r>
            <a:r>
              <a:rPr lang="en-GB" sz="1400" dirty="0">
                <a:latin typeface="JT Marnie Bold" panose="00000800000000000000" pitchFamily="50" charset="0"/>
              </a:rPr>
              <a:t>Bonus: </a:t>
            </a:r>
            <a:r>
              <a:rPr lang="en-GB" sz="1400" dirty="0">
                <a:latin typeface="JT Marnie Regular" panose="00000400000000000000" pitchFamily="50" charset="0"/>
              </a:rPr>
              <a:t>Bring in a few books or toys for extra entertainment in the fort!</a:t>
            </a:r>
          </a:p>
        </p:txBody>
      </p:sp>
      <p:sp>
        <p:nvSpPr>
          <p:cNvPr id="7" name="TextBox 6">
            <a:extLst>
              <a:ext uri="{FF2B5EF4-FFF2-40B4-BE49-F238E27FC236}">
                <a16:creationId xmlns:a16="http://schemas.microsoft.com/office/drawing/2014/main" id="{04E72E1E-0982-2595-5CF8-E0B0F8764D2A}"/>
              </a:ext>
            </a:extLst>
          </p:cNvPr>
          <p:cNvSpPr txBox="1"/>
          <p:nvPr/>
        </p:nvSpPr>
        <p:spPr>
          <a:xfrm>
            <a:off x="154669" y="2329358"/>
            <a:ext cx="7205354" cy="7769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dirty="0">
                <a:solidFill>
                  <a:srgbClr val="EA7962"/>
                </a:solidFill>
                <a:latin typeface="JT Marnie Bold" panose="00000800000000000000" pitchFamily="50" charset="0"/>
                <a:ea typeface="+mj-ea"/>
                <a:cs typeface="+mj-cs"/>
              </a:rPr>
              <a:t>Build a Fort</a:t>
            </a:r>
          </a:p>
        </p:txBody>
      </p:sp>
      <p:sp>
        <p:nvSpPr>
          <p:cNvPr id="9" name="TextBox 8">
            <a:extLst>
              <a:ext uri="{FF2B5EF4-FFF2-40B4-BE49-F238E27FC236}">
                <a16:creationId xmlns:a16="http://schemas.microsoft.com/office/drawing/2014/main" id="{0CF0AF0B-B695-1A77-09CC-A8CC9D707E74}"/>
              </a:ext>
            </a:extLst>
          </p:cNvPr>
          <p:cNvSpPr txBox="1"/>
          <p:nvPr/>
        </p:nvSpPr>
        <p:spPr>
          <a:xfrm>
            <a:off x="284921" y="4870843"/>
            <a:ext cx="11361654" cy="1744132"/>
          </a:xfrm>
          <a:prstGeom prst="rect">
            <a:avLst/>
          </a:prstGeom>
          <a:noFill/>
        </p:spPr>
        <p:txBody>
          <a:bodyPr wrap="square">
            <a:spAutoFit/>
          </a:bodyPr>
          <a:lstStyle/>
          <a:p>
            <a:pPr algn="just">
              <a:lnSpc>
                <a:spcPct val="200000"/>
              </a:lnSpc>
            </a:pPr>
            <a:r>
              <a:rPr lang="en-GB" sz="1400" dirty="0">
                <a:latin typeface="JT Marnie Regular" panose="00000400000000000000" pitchFamily="50" charset="0"/>
              </a:rPr>
              <a:t>Choose a simple recipe like cookies, cupcakes, or pancakes, and bake together as a family. Let the kids help measure, mix, and decorate. It’s hands-on, creative, and a great way to teach children basic cooking skills and teamwork. Plus, you get a delicious treat to enjoy together at the end! </a:t>
            </a:r>
            <a:r>
              <a:rPr lang="en-GB" sz="1400" b="1" dirty="0">
                <a:latin typeface="JT Marnie Bold" panose="00000800000000000000" pitchFamily="50" charset="0"/>
              </a:rPr>
              <a:t>Bonus</a:t>
            </a:r>
            <a:r>
              <a:rPr lang="en-GB" sz="1400" b="1" dirty="0">
                <a:latin typeface="JT Marnie Regular" panose="00000400000000000000" pitchFamily="50" charset="0"/>
              </a:rPr>
              <a:t>:</a:t>
            </a:r>
            <a:r>
              <a:rPr lang="en-GB" sz="1400" dirty="0">
                <a:latin typeface="JT Marnie Regular" panose="00000400000000000000" pitchFamily="50" charset="0"/>
              </a:rPr>
              <a:t> Use this time to talk about favourite flavours, share stories, or even make up a fun name for your creation.</a:t>
            </a:r>
          </a:p>
        </p:txBody>
      </p:sp>
      <p:sp>
        <p:nvSpPr>
          <p:cNvPr id="10" name="TextBox 9">
            <a:extLst>
              <a:ext uri="{FF2B5EF4-FFF2-40B4-BE49-F238E27FC236}">
                <a16:creationId xmlns:a16="http://schemas.microsoft.com/office/drawing/2014/main" id="{1886C3FB-514A-9E17-9DD5-A4BFE2472281}"/>
              </a:ext>
            </a:extLst>
          </p:cNvPr>
          <p:cNvSpPr txBox="1"/>
          <p:nvPr/>
        </p:nvSpPr>
        <p:spPr>
          <a:xfrm>
            <a:off x="154669" y="4335392"/>
            <a:ext cx="5278721" cy="7769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dirty="0">
                <a:solidFill>
                  <a:srgbClr val="EA7962"/>
                </a:solidFill>
                <a:latin typeface="JT Marnie Bold" panose="00000800000000000000" pitchFamily="50" charset="0"/>
                <a:ea typeface="+mj-ea"/>
                <a:cs typeface="+mj-cs"/>
              </a:rPr>
              <a:t>Bake together</a:t>
            </a:r>
          </a:p>
        </p:txBody>
      </p:sp>
    </p:spTree>
    <p:extLst>
      <p:ext uri="{BB962C8B-B14F-4D97-AF65-F5344CB8AC3E}">
        <p14:creationId xmlns:p14="http://schemas.microsoft.com/office/powerpoint/2010/main" val="117074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64B22-F512-3091-97E0-C2396D0845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C4E1BFC-2C0B-2990-4205-C5E33DC1A7B5}"/>
              </a:ext>
            </a:extLst>
          </p:cNvPr>
          <p:cNvSpPr txBox="1"/>
          <p:nvPr/>
        </p:nvSpPr>
        <p:spPr>
          <a:xfrm>
            <a:off x="353453" y="249722"/>
            <a:ext cx="4618286" cy="776975"/>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500" b="1" dirty="0">
                <a:solidFill>
                  <a:srgbClr val="00B050"/>
                </a:solidFill>
                <a:latin typeface="JT Marnie Bold" panose="00000800000000000000" pitchFamily="50" charset="0"/>
                <a:ea typeface="+mj-ea"/>
                <a:cs typeface="+mj-cs"/>
              </a:rPr>
              <a:t>Who Am I?</a:t>
            </a:r>
          </a:p>
        </p:txBody>
      </p:sp>
      <p:sp>
        <p:nvSpPr>
          <p:cNvPr id="6" name="TextBox 5">
            <a:extLst>
              <a:ext uri="{FF2B5EF4-FFF2-40B4-BE49-F238E27FC236}">
                <a16:creationId xmlns:a16="http://schemas.microsoft.com/office/drawing/2014/main" id="{D475C5FB-B50F-8BF8-B87D-96B053F3BE6A}"/>
              </a:ext>
            </a:extLst>
          </p:cNvPr>
          <p:cNvSpPr txBox="1"/>
          <p:nvPr/>
        </p:nvSpPr>
        <p:spPr>
          <a:xfrm>
            <a:off x="290700" y="1418523"/>
            <a:ext cx="9861357" cy="5093702"/>
          </a:xfrm>
          <a:prstGeom prst="rect">
            <a:avLst/>
          </a:prstGeom>
          <a:noFill/>
        </p:spPr>
        <p:txBody>
          <a:bodyPr wrap="square" rtlCol="0">
            <a:spAutoFit/>
          </a:bodyPr>
          <a:lstStyle/>
          <a:p>
            <a:r>
              <a:rPr lang="en-GB" sz="2500" b="1" dirty="0">
                <a:latin typeface="Arial" panose="020B0604020202020204" pitchFamily="34" charset="0"/>
                <a:cs typeface="Arial" panose="020B0604020202020204" pitchFamily="34" charset="0"/>
              </a:rPr>
              <a:t>What You Need:</a:t>
            </a:r>
            <a:endParaRPr lang="en-GB" sz="25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2500" dirty="0">
                <a:latin typeface="Arial" panose="020B0604020202020204" pitchFamily="34" charset="0"/>
                <a:cs typeface="Arial" panose="020B0604020202020204" pitchFamily="34" charset="0"/>
              </a:rPr>
              <a:t>Sticky notes or small pieces of paper</a:t>
            </a:r>
          </a:p>
          <a:p>
            <a:pPr>
              <a:buFont typeface="Arial" panose="020B0604020202020204" pitchFamily="34" charset="0"/>
              <a:buChar char="•"/>
            </a:pPr>
            <a:r>
              <a:rPr lang="en-GB" sz="2500" dirty="0" smtClean="0">
                <a:latin typeface="Arial" panose="020B0604020202020204" pitchFamily="34" charset="0"/>
                <a:cs typeface="Arial" panose="020B0604020202020204" pitchFamily="34" charset="0"/>
              </a:rPr>
              <a:t>Pen</a:t>
            </a:r>
          </a:p>
          <a:p>
            <a:pPr>
              <a:buFont typeface="Arial" panose="020B0604020202020204" pitchFamily="34" charset="0"/>
              <a:buChar char="•"/>
            </a:pPr>
            <a:endParaRPr lang="en-GB" sz="25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sz="2500" dirty="0">
              <a:latin typeface="Arial" panose="020B0604020202020204" pitchFamily="34" charset="0"/>
              <a:cs typeface="Arial" panose="020B0604020202020204" pitchFamily="34" charset="0"/>
            </a:endParaRPr>
          </a:p>
          <a:p>
            <a:r>
              <a:rPr lang="en-GB" sz="2500" b="1" dirty="0">
                <a:latin typeface="Arial" panose="020B0604020202020204" pitchFamily="34" charset="0"/>
                <a:cs typeface="Arial" panose="020B0604020202020204" pitchFamily="34" charset="0"/>
              </a:rPr>
              <a:t>How to Play:</a:t>
            </a:r>
            <a:endParaRPr lang="en-GB" sz="2500" dirty="0">
              <a:latin typeface="Arial" panose="020B0604020202020204" pitchFamily="34" charset="0"/>
              <a:cs typeface="Arial" panose="020B0604020202020204" pitchFamily="34" charset="0"/>
            </a:endParaRPr>
          </a:p>
          <a:p>
            <a:pPr>
              <a:buFont typeface="+mj-lt"/>
              <a:buAutoNum type="arabicPeriod"/>
            </a:pPr>
            <a:r>
              <a:rPr lang="en-GB" sz="2500" dirty="0">
                <a:latin typeface="Arial" panose="020B0604020202020204" pitchFamily="34" charset="0"/>
                <a:cs typeface="Arial" panose="020B0604020202020204" pitchFamily="34" charset="0"/>
              </a:rPr>
              <a:t>Write the name of a famous person, animal, or character on a </a:t>
            </a:r>
            <a:r>
              <a:rPr lang="en-GB" sz="2500" dirty="0" smtClean="0">
                <a:latin typeface="Arial" panose="020B0604020202020204" pitchFamily="34" charset="0"/>
                <a:cs typeface="Arial" panose="020B0604020202020204" pitchFamily="34" charset="0"/>
              </a:rPr>
              <a:t>sticky </a:t>
            </a:r>
            <a:r>
              <a:rPr lang="en-GB" sz="2500" dirty="0">
                <a:latin typeface="Arial" panose="020B0604020202020204" pitchFamily="34" charset="0"/>
                <a:cs typeface="Arial" panose="020B0604020202020204" pitchFamily="34" charset="0"/>
              </a:rPr>
              <a:t>note and stick it on someone else’s forehead without letting them see it.</a:t>
            </a:r>
          </a:p>
          <a:p>
            <a:pPr>
              <a:buFont typeface="+mj-lt"/>
              <a:buAutoNum type="arabicPeriod"/>
            </a:pPr>
            <a:r>
              <a:rPr lang="en-GB" sz="2500" dirty="0">
                <a:latin typeface="Arial" panose="020B0604020202020204" pitchFamily="34" charset="0"/>
                <a:cs typeface="Arial" panose="020B0604020202020204" pitchFamily="34" charset="0"/>
              </a:rPr>
              <a:t>Each player takes turns asking "yes" or "no" questions to figure out who they are.</a:t>
            </a:r>
          </a:p>
          <a:p>
            <a:pPr lvl="1"/>
            <a:r>
              <a:rPr lang="en-GB" sz="2500" i="1" dirty="0">
                <a:latin typeface="Arial" panose="020B0604020202020204" pitchFamily="34" charset="0"/>
                <a:cs typeface="Arial" panose="020B0604020202020204" pitchFamily="34" charset="0"/>
              </a:rPr>
              <a:t>Example: "Am I a person?" "Am I in a movie?"</a:t>
            </a:r>
          </a:p>
          <a:p>
            <a:pPr>
              <a:buFont typeface="+mj-lt"/>
              <a:buAutoNum type="arabicPeriod"/>
            </a:pPr>
            <a:r>
              <a:rPr lang="en-GB" sz="2500" dirty="0">
                <a:latin typeface="Arial" panose="020B0604020202020204" pitchFamily="34" charset="0"/>
                <a:cs typeface="Arial" panose="020B0604020202020204" pitchFamily="34" charset="0"/>
              </a:rPr>
              <a:t>Keep going until everyone has guessed their identity.</a:t>
            </a:r>
          </a:p>
        </p:txBody>
      </p:sp>
      <p:pic>
        <p:nvPicPr>
          <p:cNvPr id="12" name="Picture 11" descr="A group of people sitting on the floor with virtual reality headsets&#10;&#10;Description automatically generated">
            <a:extLst>
              <a:ext uri="{FF2B5EF4-FFF2-40B4-BE49-F238E27FC236}">
                <a16:creationId xmlns:a16="http://schemas.microsoft.com/office/drawing/2014/main" id="{9B3363EB-ECC1-41D3-79F5-95D171E3F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023" y="70429"/>
            <a:ext cx="3693226" cy="3693226"/>
          </a:xfrm>
          <a:prstGeom prst="rect">
            <a:avLst/>
          </a:prstGeom>
        </p:spPr>
      </p:pic>
    </p:spTree>
    <p:extLst>
      <p:ext uri="{BB962C8B-B14F-4D97-AF65-F5344CB8AC3E}">
        <p14:creationId xmlns:p14="http://schemas.microsoft.com/office/powerpoint/2010/main" val="2523406043"/>
      </p:ext>
    </p:extLst>
  </p:cSld>
  <p:clrMapOvr>
    <a:masterClrMapping/>
  </p:clrMapOvr>
</p:sld>
</file>

<file path=ppt/theme/theme1.xml><?xml version="1.0" encoding="utf-8"?>
<a:theme xmlns:a="http://schemas.openxmlformats.org/drawingml/2006/main" name="Office Theme">
  <a:themeElements>
    <a:clrScheme name="UP Colours">
      <a:dk1>
        <a:sysClr val="windowText" lastClr="000000"/>
      </a:dk1>
      <a:lt1>
        <a:srgbClr val="FFFFFF"/>
      </a:lt1>
      <a:dk2>
        <a:srgbClr val="1A6533"/>
      </a:dk2>
      <a:lt2>
        <a:srgbClr val="54E5B7"/>
      </a:lt2>
      <a:accent1>
        <a:srgbClr val="54E5B7"/>
      </a:accent1>
      <a:accent2>
        <a:srgbClr val="FF99FF"/>
      </a:accent2>
      <a:accent3>
        <a:srgbClr val="990099"/>
      </a:accent3>
      <a:accent4>
        <a:srgbClr val="54E5B7"/>
      </a:accent4>
      <a:accent5>
        <a:srgbClr val="1A6533"/>
      </a:accent5>
      <a:accent6>
        <a:srgbClr val="C00000"/>
      </a:accent6>
      <a:hlink>
        <a:srgbClr val="1A653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986365e-1050-441c-81b0-c5c7a40727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4B999113A15043A74DF09A36724A48" ma:contentTypeVersion="16" ma:contentTypeDescription="Create a new document." ma:contentTypeScope="" ma:versionID="a60bb4218def276cf17c6627b077d329">
  <xsd:schema xmlns:xsd="http://www.w3.org/2001/XMLSchema" xmlns:xs="http://www.w3.org/2001/XMLSchema" xmlns:p="http://schemas.microsoft.com/office/2006/metadata/properties" xmlns:ns3="4986365e-1050-441c-81b0-c5c7a40727fe" xmlns:ns4="ccf11ba9-4faa-48ce-90eb-f358804b9983" targetNamespace="http://schemas.microsoft.com/office/2006/metadata/properties" ma:root="true" ma:fieldsID="92168325ff3a7ec68d8ed6ba2b77a78a" ns3:_="" ns4:_="">
    <xsd:import namespace="4986365e-1050-441c-81b0-c5c7a40727fe"/>
    <xsd:import namespace="ccf11ba9-4faa-48ce-90eb-f358804b9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element ref="ns3:MediaServiceSystemTags" minOccurs="0"/>
                <xsd:element ref="ns3:_activity" minOccurs="0"/>
                <xsd:element ref="ns3:MediaServiceSearchPropertie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86365e-1050-441c-81b0-c5c7a40727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_activity" ma:index="18" nillable="true" ma:displayName="_activity" ma:hidden="true" ma:internalName="_activity">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f11ba9-4faa-48ce-90eb-f358804b998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8B7C5-0719-442A-A3E2-C0A149A8F472}">
  <ds:schemaRefs>
    <ds:schemaRef ds:uri="http://schemas.microsoft.com/sharepoint/v3/contenttype/forms"/>
  </ds:schemaRefs>
</ds:datastoreItem>
</file>

<file path=customXml/itemProps2.xml><?xml version="1.0" encoding="utf-8"?>
<ds:datastoreItem xmlns:ds="http://schemas.openxmlformats.org/officeDocument/2006/customXml" ds:itemID="{94BABE36-B4DF-4F7C-A7ED-1977D6398DF1}">
  <ds:schemaRefs>
    <ds:schemaRef ds:uri="ccf11ba9-4faa-48ce-90eb-f358804b9983"/>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4986365e-1050-441c-81b0-c5c7a40727f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394C7F7A-E70A-4D04-A90C-E23A97F07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86365e-1050-441c-81b0-c5c7a40727fe"/>
    <ds:schemaRef ds:uri="ccf11ba9-4faa-48ce-90eb-f358804b9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1082</TotalTime>
  <Words>1576</Words>
  <Application>Microsoft Office PowerPoint</Application>
  <PresentationFormat>Widescreen</PresentationFormat>
  <Paragraphs>132</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Arial  </vt:lpstr>
      <vt:lpstr>Calibri</vt:lpstr>
      <vt:lpstr>Calibri Light</vt:lpstr>
      <vt:lpstr>JT Marnie Bold</vt:lpstr>
      <vt:lpstr>JT Marnie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Shrive</dc:creator>
  <cp:lastModifiedBy>Fabiha Sultana</cp:lastModifiedBy>
  <cp:revision>9</cp:revision>
  <cp:lastPrinted>2025-01-15T15:19:11Z</cp:lastPrinted>
  <dcterms:created xsi:type="dcterms:W3CDTF">2024-01-24T11:30:59Z</dcterms:created>
  <dcterms:modified xsi:type="dcterms:W3CDTF">2025-02-06T14:12:56Z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0x010100784B999113A15043A74DF09A36724A48</vt:lpwstr>
  </property>
  <property fmtid="{D5CDD505-2E9C-101B-9397-08002B2CF9AE}" pid="3" name="MediaServiceImageTags">
    <vt:lpwstr/>
  </property>
</Properties>
</file>