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78" r:id="rId6"/>
    <p:sldId id="272" r:id="rId7"/>
    <p:sldId id="273" r:id="rId8"/>
    <p:sldId id="267" r:id="rId9"/>
    <p:sldId id="258" r:id="rId10"/>
    <p:sldId id="264" r:id="rId11"/>
    <p:sldId id="268" r:id="rId12"/>
    <p:sldId id="265" r:id="rId13"/>
    <p:sldId id="274" r:id="rId14"/>
    <p:sldId id="275" r:id="rId15"/>
    <p:sldId id="276" r:id="rId16"/>
    <p:sldId id="277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AC174C-A4A9-45D2-D9D2-A4E77FC7E3EB}" v="1" dt="2025-01-21T14:32:24.6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5"/>
  </p:normalViewPr>
  <p:slideViewPr>
    <p:cSldViewPr snapToGrid="0" snapToObjects="1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6C2D-E219-7F43-8C54-223D18E7693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96BD-F4AB-404B-AE30-0141FDA2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47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6C2D-E219-7F43-8C54-223D18E7693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96BD-F4AB-404B-AE30-0141FDA2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9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6C2D-E219-7F43-8C54-223D18E7693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96BD-F4AB-404B-AE30-0141FDA21EB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07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6C2D-E219-7F43-8C54-223D18E7693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96BD-F4AB-404B-AE30-0141FDA2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92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6C2D-E219-7F43-8C54-223D18E7693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96BD-F4AB-404B-AE30-0141FDA21EB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6826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6C2D-E219-7F43-8C54-223D18E7693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96BD-F4AB-404B-AE30-0141FDA2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22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6C2D-E219-7F43-8C54-223D18E7693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96BD-F4AB-404B-AE30-0141FDA2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31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6C2D-E219-7F43-8C54-223D18E7693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96BD-F4AB-404B-AE30-0141FDA2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9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6C2D-E219-7F43-8C54-223D18E7693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96BD-F4AB-404B-AE30-0141FDA2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5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6C2D-E219-7F43-8C54-223D18E7693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96BD-F4AB-404B-AE30-0141FDA2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78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6C2D-E219-7F43-8C54-223D18E7693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96BD-F4AB-404B-AE30-0141FDA2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9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6C2D-E219-7F43-8C54-223D18E7693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96BD-F4AB-404B-AE30-0141FDA2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67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6C2D-E219-7F43-8C54-223D18E7693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96BD-F4AB-404B-AE30-0141FDA2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2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6C2D-E219-7F43-8C54-223D18E7693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96BD-F4AB-404B-AE30-0141FDA2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5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6C2D-E219-7F43-8C54-223D18E7693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96BD-F4AB-404B-AE30-0141FDA2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5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6C2D-E219-7F43-8C54-223D18E7693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96BD-F4AB-404B-AE30-0141FDA2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86C2D-E219-7F43-8C54-223D18E7693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4796BD-F4AB-404B-AE30-0141FDA2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0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f"/><Relationship Id="rId5" Type="http://schemas.openxmlformats.org/officeDocument/2006/relationships/image" Target="../media/image1.jpeg"/><Relationship Id="rId4" Type="http://schemas.openxmlformats.org/officeDocument/2006/relationships/image" Target="../media/image1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0AB0C-21CA-D946-8F4E-59C243036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55158"/>
            <a:ext cx="9411098" cy="1646302"/>
          </a:xfrm>
        </p:spPr>
        <p:txBody>
          <a:bodyPr/>
          <a:lstStyle/>
          <a:p>
            <a:r>
              <a:rPr lang="en-GB" dirty="0"/>
              <a:t>How can I support and improve my child's handwriting 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D50608-813A-9E40-9D6E-859578082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536489"/>
            <a:ext cx="7766936" cy="611243"/>
          </a:xfrm>
        </p:spPr>
        <p:txBody>
          <a:bodyPr/>
          <a:lstStyle/>
          <a:p>
            <a:r>
              <a:rPr lang="en-US" dirty="0" err="1"/>
              <a:t>Ms</a:t>
            </a:r>
            <a:r>
              <a:rPr lang="en-US" dirty="0"/>
              <a:t> Sanderson- Friday 17</a:t>
            </a:r>
            <a:r>
              <a:rPr lang="en-US" baseline="30000" dirty="0"/>
              <a:t>th</a:t>
            </a:r>
            <a:r>
              <a:rPr lang="en-US" dirty="0"/>
              <a:t> November 2025</a:t>
            </a:r>
          </a:p>
        </p:txBody>
      </p:sp>
      <p:pic>
        <p:nvPicPr>
          <p:cNvPr id="4" name="Picture 2" descr="viridis_main">
            <a:extLst>
              <a:ext uri="{FF2B5EF4-FFF2-40B4-BE49-F238E27FC236}">
                <a16:creationId xmlns:a16="http://schemas.microsoft.com/office/drawing/2014/main" id="{4B2B104F-1733-7E4F-AC30-6E61C4148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18" y="6131212"/>
            <a:ext cx="2112963" cy="66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41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you encourage them to practise at home?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/>
          <a:lstStyle/>
          <a:p>
            <a:r>
              <a:rPr lang="en-GB" b="1" dirty="0"/>
              <a:t>Offer a variety of tools:</a:t>
            </a:r>
            <a:r>
              <a:rPr lang="en-GB" dirty="0"/>
              <a:t> wax crayons both fat and thin, chalks, chunky pencils, felt tips, paint brushes, sand and sticks.</a:t>
            </a:r>
          </a:p>
          <a:p>
            <a:r>
              <a:rPr lang="en-GB" b="1" dirty="0"/>
              <a:t>Work on a variety of surfaces:</a:t>
            </a:r>
            <a:r>
              <a:rPr lang="en-GB" dirty="0"/>
              <a:t> paper (white, black, coloured), blackboard, whiteboard, tracing paper, tin foil, sand paper, shiny card, etc.</a:t>
            </a:r>
          </a:p>
          <a:p>
            <a:r>
              <a:rPr lang="en-GB" b="1" dirty="0"/>
              <a:t>Adopt a variety of exploratory positions:</a:t>
            </a:r>
            <a:r>
              <a:rPr lang="en-GB" dirty="0"/>
              <a:t> lying on the tummy, standing, on all fours, kneeling, sitting and using a vertical surface, e.g. an easel or a wall.</a:t>
            </a:r>
          </a:p>
          <a:p>
            <a:r>
              <a:rPr lang="en-GB" b="1" dirty="0"/>
              <a:t>Write in a variety of sizes:</a:t>
            </a:r>
            <a:r>
              <a:rPr lang="en-GB" dirty="0"/>
              <a:t> big blackboards/whiteboards, old wallpaper, tiny bits of cards, old receipts and paper.</a:t>
            </a:r>
          </a:p>
          <a:p>
            <a:endParaRPr lang="en-GB" b="1" dirty="0"/>
          </a:p>
        </p:txBody>
      </p:sp>
      <p:pic>
        <p:nvPicPr>
          <p:cNvPr id="2050" name="Picture 2" descr="Exploring Wax Crayons - Artful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2464640"/>
            <a:ext cx="2485852" cy="186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sing Different Types of Textured Surfaces and Pa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641" y="4811711"/>
            <a:ext cx="2165873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ntiquaria: Calligraphy Tutorial | Additional Tools for Lettering, Writing  Surfac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077" y="4811711"/>
            <a:ext cx="2571446" cy="171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8500" y="5076825"/>
            <a:ext cx="2546349" cy="159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44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ideas!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7664"/>
            <a:ext cx="8596668" cy="3880773"/>
          </a:xfrm>
        </p:spPr>
        <p:txBody>
          <a:bodyPr>
            <a:noAutofit/>
          </a:bodyPr>
          <a:lstStyle/>
          <a:p>
            <a:r>
              <a:rPr lang="en-GB" dirty="0"/>
              <a:t>Write/draw on aluminium foil.</a:t>
            </a:r>
          </a:p>
          <a:p>
            <a:endParaRPr lang="en-GB" dirty="0"/>
          </a:p>
          <a:p>
            <a:r>
              <a:rPr lang="en-GB" dirty="0"/>
              <a:t>Write/draw on different coloured paper, plain paper, lined paper, colouring books.</a:t>
            </a:r>
          </a:p>
          <a:p>
            <a:endParaRPr lang="en-GB" dirty="0"/>
          </a:p>
          <a:p>
            <a:r>
              <a:rPr lang="en-GB" dirty="0"/>
              <a:t>Write/draw using a variety of coloured tools including chalk, felt pens, pencils, crayons.</a:t>
            </a:r>
          </a:p>
          <a:p>
            <a:endParaRPr lang="en-GB" dirty="0"/>
          </a:p>
          <a:p>
            <a:r>
              <a:rPr lang="en-GB" dirty="0"/>
              <a:t>Paint with fingers, sponges, brushes, toys or potatoes.</a:t>
            </a:r>
          </a:p>
          <a:p>
            <a:endParaRPr lang="en-GB" dirty="0"/>
          </a:p>
          <a:p>
            <a:r>
              <a:rPr lang="en-GB" dirty="0"/>
              <a:t>Rub over stencils or coins using wax crayons, or draw around using pencils.</a:t>
            </a:r>
          </a:p>
          <a:p>
            <a:endParaRPr lang="en-GB" dirty="0"/>
          </a:p>
          <a:p>
            <a:r>
              <a:rPr lang="en-GB" dirty="0"/>
              <a:t>Colour within boundaries.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987" y="4930576"/>
            <a:ext cx="2809875" cy="1628775"/>
          </a:xfrm>
          <a:prstGeom prst="rect">
            <a:avLst/>
          </a:prstGeom>
        </p:spPr>
      </p:pic>
      <p:pic>
        <p:nvPicPr>
          <p:cNvPr id="3076" name="Picture 4" descr="Children's Sponge Paint Brushes Set of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65" y="2962008"/>
            <a:ext cx="1856515" cy="181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hat types of paper are there? - The Print B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386" y="1022047"/>
            <a:ext cx="2251075" cy="157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945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ideas!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Draw in a sand tray using fingers, sticks, toys, cars, etc.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Write in shaving foam or cornflour on a table, tray or mirror, using fingers or a brush.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Make shapes with dough, string, wool, </a:t>
            </a:r>
            <a:r>
              <a:rPr lang="en-GB" dirty="0" err="1"/>
              <a:t>wikki</a:t>
            </a:r>
            <a:r>
              <a:rPr lang="en-GB" dirty="0"/>
              <a:t> sticks, etc.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Draw shapes and letter shapes on a partner’s back.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292" y="4057649"/>
            <a:ext cx="1780508" cy="2657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412" y="5101560"/>
            <a:ext cx="2128838" cy="1419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100" y="3403599"/>
            <a:ext cx="1962150" cy="1308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7550" y="1220788"/>
            <a:ext cx="280035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04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Children need reasons to write!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Shopping list</a:t>
            </a:r>
          </a:p>
          <a:p>
            <a:r>
              <a:rPr lang="en-GB" sz="2400" dirty="0"/>
              <a:t>Recipes</a:t>
            </a:r>
          </a:p>
          <a:p>
            <a:r>
              <a:rPr lang="en-GB" sz="2400" dirty="0"/>
              <a:t>Letters to family members</a:t>
            </a:r>
          </a:p>
          <a:p>
            <a:r>
              <a:rPr lang="en-GB" sz="2400" dirty="0"/>
              <a:t>Thank you cards </a:t>
            </a:r>
          </a:p>
          <a:p>
            <a:r>
              <a:rPr lang="en-GB" sz="2400" dirty="0"/>
              <a:t>Holiday cards</a:t>
            </a:r>
          </a:p>
          <a:p>
            <a:r>
              <a:rPr lang="en-GB" sz="2400" dirty="0"/>
              <a:t>Pen Pals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761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F11CF-ED83-E14D-87D9-16DA7B89F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pic>
        <p:nvPicPr>
          <p:cNvPr id="4" name="Picture 2" descr="viridis_main">
            <a:extLst>
              <a:ext uri="{FF2B5EF4-FFF2-40B4-BE49-F238E27FC236}">
                <a16:creationId xmlns:a16="http://schemas.microsoft.com/office/drawing/2014/main" id="{D878A878-4BDD-0141-87B3-285BB2D43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7" y="6041362"/>
            <a:ext cx="2112963" cy="66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3" y="2160589"/>
            <a:ext cx="9219141" cy="3880773"/>
          </a:xfrm>
        </p:spPr>
        <p:txBody>
          <a:bodyPr>
            <a:normAutofit/>
          </a:bodyPr>
          <a:lstStyle/>
          <a:p>
            <a:r>
              <a:rPr lang="en-GB" sz="2400" dirty="0"/>
              <a:t>What will you do next to support your child with their handwriting?</a:t>
            </a:r>
          </a:p>
        </p:txBody>
      </p:sp>
    </p:spTree>
    <p:extLst>
      <p:ext uri="{BB962C8B-B14F-4D97-AF65-F5344CB8AC3E}">
        <p14:creationId xmlns:p14="http://schemas.microsoft.com/office/powerpoint/2010/main" val="1887109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853" y="79694"/>
            <a:ext cx="3820058" cy="3591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29" y="273528"/>
            <a:ext cx="6095587" cy="240752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5415379" y="2272684"/>
            <a:ext cx="363984" cy="10386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033" y="3449178"/>
            <a:ext cx="5957357" cy="19817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43216" y="4021584"/>
            <a:ext cx="4708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Twinkl Cursive Looped" panose="02000000000000000000" pitchFamily="2" charset="0"/>
              </a:rPr>
              <a:t>Can you write a postcard to someone who lives far away?</a:t>
            </a:r>
          </a:p>
        </p:txBody>
      </p:sp>
    </p:spTree>
    <p:extLst>
      <p:ext uri="{BB962C8B-B14F-4D97-AF65-F5344CB8AC3E}">
        <p14:creationId xmlns:p14="http://schemas.microsoft.com/office/powerpoint/2010/main" val="3327209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want for our children?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96604"/>
            <a:ext cx="8596668" cy="3880773"/>
          </a:xfrm>
        </p:spPr>
        <p:txBody>
          <a:bodyPr/>
          <a:lstStyle/>
          <a:p>
            <a:r>
              <a:rPr lang="en-GB" dirty="0"/>
              <a:t>Neat and legible handwriting. </a:t>
            </a:r>
          </a:p>
          <a:p>
            <a:endParaRPr lang="en-GB" dirty="0"/>
          </a:p>
          <a:p>
            <a:r>
              <a:rPr lang="en-GB" dirty="0"/>
              <a:t>Independent handwriting skills, which they will then apply to their independent writing across the curriculum. </a:t>
            </a:r>
          </a:p>
          <a:p>
            <a:endParaRPr lang="en-GB" dirty="0"/>
          </a:p>
          <a:p>
            <a:r>
              <a:rPr lang="en-GB" dirty="0"/>
              <a:t>We use a ‘Continuous Cursive Handwriting’ style in order to support children to achieve this.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F8ECBE-EC9B-E641-BC69-2A0574095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70" y="4037377"/>
            <a:ext cx="5030332" cy="25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49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All the letters can be written without taking the pencil off the page, except “x”. 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It is quick and fast.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F8ECBE-EC9B-E641-BC69-2A05740953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296" y="2816866"/>
            <a:ext cx="6231700" cy="319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58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48DAA-8B2F-DE44-805C-EB766353A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31" y="508000"/>
            <a:ext cx="4298334" cy="1320800"/>
          </a:xfrm>
        </p:spPr>
        <p:txBody>
          <a:bodyPr>
            <a:normAutofit/>
          </a:bodyPr>
          <a:lstStyle/>
          <a:p>
            <a:r>
              <a:rPr lang="en-US" dirty="0"/>
              <a:t>We teach them in this order:</a:t>
            </a:r>
          </a:p>
        </p:txBody>
      </p:sp>
      <p:pic>
        <p:nvPicPr>
          <p:cNvPr id="5" name="Picture 2" descr="viridis_main">
            <a:extLst>
              <a:ext uri="{FF2B5EF4-FFF2-40B4-BE49-F238E27FC236}">
                <a16:creationId xmlns:a16="http://schemas.microsoft.com/office/drawing/2014/main" id="{06D6C121-C403-EB4D-9305-FB02120C3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31" y="5891499"/>
            <a:ext cx="2112963" cy="66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F3DD83-051D-4345-AD8B-36308D926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594" y="176014"/>
            <a:ext cx="2985521" cy="65541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EABF6ED-DFE4-AE4B-A973-72F3F676B820}"/>
              </a:ext>
            </a:extLst>
          </p:cNvPr>
          <p:cNvSpPr txBox="1">
            <a:spLocks/>
          </p:cNvSpPr>
          <p:nvPr/>
        </p:nvSpPr>
        <p:spPr>
          <a:xfrm>
            <a:off x="659731" y="3137763"/>
            <a:ext cx="4298334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DABDC8-370D-A841-B59D-ABCF6879E7E3}"/>
              </a:ext>
            </a:extLst>
          </p:cNvPr>
          <p:cNvSpPr txBox="1"/>
          <p:nvPr/>
        </p:nvSpPr>
        <p:spPr>
          <a:xfrm>
            <a:off x="598184" y="2589708"/>
            <a:ext cx="57578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All letters start on the line with an ‘in-stroke’ and finish with an ‘exit-point’. </a:t>
            </a:r>
          </a:p>
          <a:p>
            <a:endParaRPr lang="en-GB" dirty="0"/>
          </a:p>
          <a:p>
            <a:r>
              <a:rPr lang="en-GB" dirty="0"/>
              <a:t>We do not join capital letters or to a capital letter.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724" y="4018289"/>
            <a:ext cx="5060272" cy="168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57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78B68-5B7F-F74A-BE26-C953245E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cursive handwriting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2C37-D25D-F84B-9144-1C6C8D363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146" y="1422401"/>
            <a:ext cx="9629641" cy="4469098"/>
          </a:xfrm>
        </p:spPr>
        <p:txBody>
          <a:bodyPr>
            <a:normAutofit/>
          </a:bodyPr>
          <a:lstStyle/>
          <a:p>
            <a:r>
              <a:rPr lang="en-GB" sz="2400" dirty="0"/>
              <a:t>As each letter begins at the same point on the line there is less opportunity for pupils to reverse their letters. </a:t>
            </a:r>
          </a:p>
          <a:p>
            <a:r>
              <a:rPr lang="en-GB" sz="2400" dirty="0">
                <a:solidFill>
                  <a:srgbClr val="FF0000"/>
                </a:solidFill>
              </a:rPr>
              <a:t>The motor memory in a pupil’s hands and fingers help him/her to learn new spellings as each word is made up of one movement </a:t>
            </a:r>
          </a:p>
          <a:p>
            <a:r>
              <a:rPr lang="en-GB" sz="2400" dirty="0"/>
              <a:t>One style is taught throughout the school </a:t>
            </a:r>
          </a:p>
          <a:p>
            <a:r>
              <a:rPr lang="en-GB" sz="2400" dirty="0">
                <a:solidFill>
                  <a:srgbClr val="FF0000"/>
                </a:solidFill>
              </a:rPr>
              <a:t>No need to change or relearn shapes from printed to cursive style </a:t>
            </a:r>
          </a:p>
          <a:p>
            <a:r>
              <a:rPr lang="en-GB" sz="2400" dirty="0"/>
              <a:t>Natural spaces occur between words automatically </a:t>
            </a:r>
          </a:p>
          <a:p>
            <a:r>
              <a:rPr lang="en-GB" sz="2400" dirty="0">
                <a:solidFill>
                  <a:srgbClr val="FF0000"/>
                </a:solidFill>
              </a:rPr>
              <a:t>Fluency established by early use of joined up letters helps pupils express ideas in written form more easily.</a:t>
            </a:r>
            <a:endParaRPr lang="en-US" sz="2400" dirty="0"/>
          </a:p>
        </p:txBody>
      </p:sp>
      <p:pic>
        <p:nvPicPr>
          <p:cNvPr id="4" name="Picture 2" descr="viridis_main">
            <a:extLst>
              <a:ext uri="{FF2B5EF4-FFF2-40B4-BE49-F238E27FC236}">
                <a16:creationId xmlns:a16="http://schemas.microsoft.com/office/drawing/2014/main" id="{F36CF310-BECE-BA4A-B003-8A951D28F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31" y="5891499"/>
            <a:ext cx="2112963" cy="66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1845" y="113258"/>
            <a:ext cx="3477280" cy="115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51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AC08D-3391-6B4C-B1AF-A28E1664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Muscles </a:t>
            </a:r>
            <a:r>
              <a:rPr lang="en-US" dirty="0" err="1"/>
              <a:t>muscles</a:t>
            </a:r>
            <a:r>
              <a:rPr lang="en-US" dirty="0"/>
              <a:t> </a:t>
            </a:r>
            <a:r>
              <a:rPr lang="en-US" dirty="0" err="1"/>
              <a:t>muscles</a:t>
            </a:r>
            <a:r>
              <a:rPr lang="en-US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4C500-7BAB-544D-B569-87D3DE54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9658157" cy="5241636"/>
          </a:xfrm>
        </p:spPr>
        <p:txBody>
          <a:bodyPr>
            <a:normAutofit/>
          </a:bodyPr>
          <a:lstStyle/>
          <a:p>
            <a:r>
              <a:rPr lang="en-GB" dirty="0"/>
              <a:t>Children need strong hand muscles to write neatly. </a:t>
            </a:r>
          </a:p>
          <a:p>
            <a:r>
              <a:rPr lang="en-GB" dirty="0"/>
              <a:t>They develop these muscles through a range of activities.</a:t>
            </a:r>
          </a:p>
          <a:p>
            <a:r>
              <a:rPr lang="en-GB" dirty="0"/>
              <a:t>What could you do at home?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 descr="Multisensory Reading Activities | Understood - For learning and thinking  differences">
            <a:extLst>
              <a:ext uri="{FF2B5EF4-FFF2-40B4-BE49-F238E27FC236}">
                <a16:creationId xmlns:a16="http://schemas.microsoft.com/office/drawing/2014/main" id="{3598DDE5-CA22-AB41-BEFC-B5E0E88ED6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7FAEDEE4-76A7-9440-AF4B-8AAE44FAD3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D59F84-7C36-314D-A45F-A4A3811B1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143" y="4909583"/>
            <a:ext cx="2416177" cy="1835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C20DDD-1842-BB4C-BA00-24BD8AA4F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066" y="2828041"/>
            <a:ext cx="4292600" cy="25336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08D1E7-92B8-3B4B-B282-BB585D540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5908" y="2590800"/>
            <a:ext cx="2705100" cy="3987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4D2B05-A761-C44E-B6C6-2A038F83AC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63" y="2910639"/>
            <a:ext cx="3501736" cy="1835668"/>
          </a:xfrm>
          <a:prstGeom prst="rect">
            <a:avLst/>
          </a:prstGeom>
        </p:spPr>
      </p:pic>
      <p:pic>
        <p:nvPicPr>
          <p:cNvPr id="10" name="Picture 2" descr="viridis_main">
            <a:extLst>
              <a:ext uri="{FF2B5EF4-FFF2-40B4-BE49-F238E27FC236}">
                <a16:creationId xmlns:a16="http://schemas.microsoft.com/office/drawing/2014/main" id="{76288E10-4AB3-AE4A-AE8C-2BF63E0F2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945" y="6139733"/>
            <a:ext cx="2112963" cy="66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434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BFAF8-3E50-914B-8CB9-261E1C414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 Motor Skills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58E35-4D16-5145-962F-72036B67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9721"/>
            <a:ext cx="8596668" cy="4379634"/>
          </a:xfrm>
        </p:spPr>
        <p:txBody>
          <a:bodyPr/>
          <a:lstStyle/>
          <a:p>
            <a:r>
              <a:rPr lang="en-US" dirty="0"/>
              <a:t>Threading activities: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7BCA34-873F-D84C-8D35-B1DB1AF42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13" y="1930400"/>
            <a:ext cx="1889535" cy="2009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C9F619-8007-E445-8291-4EA3E0904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319" y="4305428"/>
            <a:ext cx="2530143" cy="20091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7ABF7E-563C-844C-81E3-B26BB0D80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174" y="2206294"/>
            <a:ext cx="2626427" cy="2055465"/>
          </a:xfrm>
          <a:prstGeom prst="rect">
            <a:avLst/>
          </a:prstGeom>
        </p:spPr>
      </p:pic>
      <p:pic>
        <p:nvPicPr>
          <p:cNvPr id="7" name="Picture 2" descr="viridis_main">
            <a:extLst>
              <a:ext uri="{FF2B5EF4-FFF2-40B4-BE49-F238E27FC236}">
                <a16:creationId xmlns:a16="http://schemas.microsoft.com/office/drawing/2014/main" id="{A733F4DD-EC45-EA4F-A19D-0650B5AD7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31" y="6100617"/>
            <a:ext cx="2112963" cy="66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F01A31-ACFA-6244-96A8-7D24EB33BC2C}"/>
              </a:ext>
            </a:extLst>
          </p:cNvPr>
          <p:cNvSpPr txBox="1"/>
          <p:nvPr/>
        </p:nvSpPr>
        <p:spPr>
          <a:xfrm>
            <a:off x="7067994" y="2056830"/>
            <a:ext cx="36848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Pincer grip activities: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8753F0-991F-0240-B6F6-1319C78F06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9634" y="2737596"/>
            <a:ext cx="3501307" cy="313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14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A222D-6D5A-B343-B9F0-79B5DAAD1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Drawing patterns helps with fine motor skills:</a:t>
            </a:r>
            <a:br>
              <a:rPr lang="en-GB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4F4DDC-B0C9-6F4D-B0EE-3947F1B51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6144" y="1746051"/>
            <a:ext cx="3969935" cy="4354566"/>
          </a:xfrm>
          <a:prstGeom prst="rect">
            <a:avLst/>
          </a:prstGeom>
        </p:spPr>
      </p:pic>
      <p:pic>
        <p:nvPicPr>
          <p:cNvPr id="5" name="Picture 2" descr="viridis_main">
            <a:extLst>
              <a:ext uri="{FF2B5EF4-FFF2-40B4-BE49-F238E27FC236}">
                <a16:creationId xmlns:a16="http://schemas.microsoft.com/office/drawing/2014/main" id="{A788B408-0453-0342-BC0A-7BCEDC64E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31" y="6100617"/>
            <a:ext cx="2112963" cy="66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57901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cf11ba9-4faa-48ce-90eb-f358804b9983">
      <UserInfo>
        <DisplayName>Zammedin Siddique</DisplayName>
        <AccountId>98</AccountId>
        <AccountType/>
      </UserInfo>
    </SharedWithUsers>
    <_activity xmlns="4986365e-1050-441c-81b0-c5c7a40727f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4B999113A15043A74DF09A36724A48" ma:contentTypeVersion="16" ma:contentTypeDescription="Create a new document." ma:contentTypeScope="" ma:versionID="a60bb4218def276cf17c6627b077d329">
  <xsd:schema xmlns:xsd="http://www.w3.org/2001/XMLSchema" xmlns:xs="http://www.w3.org/2001/XMLSchema" xmlns:p="http://schemas.microsoft.com/office/2006/metadata/properties" xmlns:ns3="4986365e-1050-441c-81b0-c5c7a40727fe" xmlns:ns4="ccf11ba9-4faa-48ce-90eb-f358804b9983" targetNamespace="http://schemas.microsoft.com/office/2006/metadata/properties" ma:root="true" ma:fieldsID="92168325ff3a7ec68d8ed6ba2b77a78a" ns3:_="" ns4:_="">
    <xsd:import namespace="4986365e-1050-441c-81b0-c5c7a40727fe"/>
    <xsd:import namespace="ccf11ba9-4faa-48ce-90eb-f358804b99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_activity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86365e-1050-441c-81b0-c5c7a40727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f11ba9-4faa-48ce-90eb-f358804b9983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D290E0-ED7D-4200-B4E2-8E9193490A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718419-B0CC-474B-BA7C-FF415EECBF6D}">
  <ds:schemaRefs>
    <ds:schemaRef ds:uri="http://purl.org/dc/elements/1.1/"/>
    <ds:schemaRef ds:uri="4986365e-1050-441c-81b0-c5c7a40727f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ccf11ba9-4faa-48ce-90eb-f358804b998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A3BBFB1-6A2C-426D-9F1C-C6F5C7E86D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86365e-1050-441c-81b0-c5c7a40727fe"/>
    <ds:schemaRef ds:uri="ccf11ba9-4faa-48ce-90eb-f358804b99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{320C66E1-7300-C943-91E4-170DEF636685}tf10001060</Template>
  <TotalTime>6947</TotalTime>
  <Words>585</Words>
  <Application>Microsoft Office PowerPoint</Application>
  <PresentationFormat>Widescreen</PresentationFormat>
  <Paragraphs>78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Trebuchet MS</vt:lpstr>
      <vt:lpstr>Twinkl Cursive Looped</vt:lpstr>
      <vt:lpstr>Wingdings</vt:lpstr>
      <vt:lpstr>Wingdings 3</vt:lpstr>
      <vt:lpstr>Facet</vt:lpstr>
      <vt:lpstr>How can I support and improve my child's handwriting </vt:lpstr>
      <vt:lpstr>PowerPoint Presentation</vt:lpstr>
      <vt:lpstr>What do we want for our children?</vt:lpstr>
      <vt:lpstr>All the letters can be written without taking the pencil off the page, except “x”.   It is quick and fast. </vt:lpstr>
      <vt:lpstr>We teach them in this order:</vt:lpstr>
      <vt:lpstr>Benefits of cursive handwriting</vt:lpstr>
      <vt:lpstr>Muscles muscles muscles!</vt:lpstr>
      <vt:lpstr>Fine Motor Skills </vt:lpstr>
      <vt:lpstr>Drawing patterns helps with fine motor skills: </vt:lpstr>
      <vt:lpstr>How can you encourage them to practise at home?</vt:lpstr>
      <vt:lpstr>Some ideas!</vt:lpstr>
      <vt:lpstr>Some ideas! </vt:lpstr>
      <vt:lpstr>Children need reasons to write! </vt:lpstr>
      <vt:lpstr>Reflection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modelling cursive handwriting is important</dc:title>
  <dc:creator>jennifer chiu</dc:creator>
  <cp:lastModifiedBy>Fabiha Sultana</cp:lastModifiedBy>
  <cp:revision>39</cp:revision>
  <dcterms:created xsi:type="dcterms:W3CDTF">2020-12-27T12:35:10Z</dcterms:created>
  <dcterms:modified xsi:type="dcterms:W3CDTF">2025-01-21T14:33:19Z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0x010100784B999113A15043A74DF09A36724A48</vt:lpwstr>
  </property>
  <property fmtid="{D5CDD505-2E9C-101B-9397-08002B2CF9AE}" pid="3" name="MediaServiceImageTags">
    <vt:lpwstr/>
  </property>
</Properties>
</file>