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2" r:id="rId5"/>
    <p:sldId id="281" r:id="rId6"/>
    <p:sldId id="316" r:id="rId7"/>
    <p:sldId id="343" r:id="rId8"/>
    <p:sldId id="347" r:id="rId9"/>
    <p:sldId id="312" r:id="rId10"/>
    <p:sldId id="333" r:id="rId11"/>
    <p:sldId id="298" r:id="rId12"/>
    <p:sldId id="349" r:id="rId13"/>
    <p:sldId id="295" r:id="rId14"/>
    <p:sldId id="350" r:id="rId15"/>
    <p:sldId id="340" r:id="rId16"/>
    <p:sldId id="352" r:id="rId17"/>
    <p:sldId id="351" r:id="rId18"/>
    <p:sldId id="299" r:id="rId19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CC"/>
    <a:srgbClr val="009900"/>
    <a:srgbClr val="FF00FF"/>
    <a:srgbClr val="00FF00"/>
    <a:srgbClr val="0000CC"/>
    <a:srgbClr val="9933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082" autoAdjust="0"/>
  </p:normalViewPr>
  <p:slideViewPr>
    <p:cSldViewPr>
      <p:cViewPr varScale="1">
        <p:scale>
          <a:sx n="72" d="100"/>
          <a:sy n="72" d="100"/>
        </p:scale>
        <p:origin x="8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40158F-4ED9-4335-A5B5-A8768493AEC6}" type="datetimeFigureOut">
              <a:rPr lang="en-GB"/>
              <a:pPr>
                <a:defRPr/>
              </a:pPr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88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2688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70A66E-AB06-40DF-BF44-F12A24B31C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73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4" y="4717137"/>
            <a:ext cx="5436235" cy="4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8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2688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70FA4C4-1E37-47A6-8E91-24BB03CA8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4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84D8463-1111-4769-BE7B-EABC6192CD51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020BB65-530D-4614-8637-2F1ECC4DF046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EEE4C-BCA6-4DA9-AB85-B4D414A32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2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6EFBFA1-F059-4BF6-8DA3-0122CAD06811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err="1"/>
              <a:t>Practique</a:t>
            </a:r>
            <a:r>
              <a:rPr lang="en-GB" dirty="0"/>
              <a:t> animal + </a:t>
            </a:r>
            <a:r>
              <a:rPr lang="en-GB" dirty="0" err="1"/>
              <a:t>couleur</a:t>
            </a:r>
            <a:r>
              <a:rPr lang="en-GB" dirty="0"/>
              <a:t>: </a:t>
            </a:r>
            <a:r>
              <a:rPr lang="en-GB" dirty="0" err="1"/>
              <a:t>C’est</a:t>
            </a:r>
            <a:r>
              <a:rPr lang="en-GB" dirty="0"/>
              <a:t> un </a:t>
            </a:r>
            <a:r>
              <a:rPr lang="en-GB" u="sng" dirty="0"/>
              <a:t>animal</a:t>
            </a:r>
            <a:r>
              <a:rPr lang="en-GB" dirty="0"/>
              <a:t> + </a:t>
            </a:r>
            <a:r>
              <a:rPr lang="en-GB" u="sng" dirty="0" err="1"/>
              <a:t>couleur</a:t>
            </a:r>
            <a:r>
              <a:rPr lang="en-GB" dirty="0"/>
              <a:t>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F80D192-6A20-48CC-A02D-C3250CED2A8E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err="1"/>
              <a:t>Practique</a:t>
            </a:r>
            <a:r>
              <a:rPr lang="en-GB" dirty="0"/>
              <a:t> animal + </a:t>
            </a:r>
            <a:r>
              <a:rPr lang="en-GB" dirty="0" err="1"/>
              <a:t>couleur</a:t>
            </a:r>
            <a:r>
              <a:rPr lang="en-GB" dirty="0"/>
              <a:t>: </a:t>
            </a:r>
            <a:r>
              <a:rPr lang="en-GB" dirty="0" err="1"/>
              <a:t>C’est</a:t>
            </a:r>
            <a:r>
              <a:rPr lang="en-GB" dirty="0"/>
              <a:t> un </a:t>
            </a:r>
            <a:r>
              <a:rPr lang="en-GB" u="sng" dirty="0"/>
              <a:t>animal</a:t>
            </a:r>
            <a:r>
              <a:rPr lang="en-GB" dirty="0"/>
              <a:t> + </a:t>
            </a:r>
            <a:r>
              <a:rPr lang="en-GB" u="sng" dirty="0" err="1"/>
              <a:t>couleur</a:t>
            </a:r>
            <a:r>
              <a:rPr lang="en-GB" dirty="0"/>
              <a:t>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F80D192-6A20-48CC-A02D-C3250CED2A8E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9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err="1"/>
              <a:t>Practique</a:t>
            </a:r>
            <a:r>
              <a:rPr lang="en-GB" dirty="0"/>
              <a:t> animal + </a:t>
            </a:r>
            <a:r>
              <a:rPr lang="en-GB" dirty="0" err="1"/>
              <a:t>couleur</a:t>
            </a:r>
            <a:r>
              <a:rPr lang="en-GB" dirty="0"/>
              <a:t>: </a:t>
            </a:r>
            <a:r>
              <a:rPr lang="en-GB" dirty="0" err="1"/>
              <a:t>C’est</a:t>
            </a:r>
            <a:r>
              <a:rPr lang="en-GB" dirty="0"/>
              <a:t> un </a:t>
            </a:r>
            <a:r>
              <a:rPr lang="en-GB" u="sng" dirty="0"/>
              <a:t>animal</a:t>
            </a:r>
            <a:r>
              <a:rPr lang="en-GB" dirty="0"/>
              <a:t> + </a:t>
            </a:r>
            <a:r>
              <a:rPr lang="en-GB" u="sng" dirty="0" err="1"/>
              <a:t>couleur</a:t>
            </a:r>
            <a:r>
              <a:rPr lang="en-GB" dirty="0"/>
              <a:t>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F80D192-6A20-48CC-A02D-C3250CED2A8E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err="1"/>
              <a:t>Practique</a:t>
            </a:r>
            <a:r>
              <a:rPr lang="en-GB" dirty="0"/>
              <a:t> animal + </a:t>
            </a:r>
            <a:r>
              <a:rPr lang="en-GB" dirty="0" err="1"/>
              <a:t>couleur</a:t>
            </a:r>
            <a:r>
              <a:rPr lang="en-GB" dirty="0"/>
              <a:t>: </a:t>
            </a:r>
            <a:r>
              <a:rPr lang="en-GB" dirty="0" err="1"/>
              <a:t>C’est</a:t>
            </a:r>
            <a:r>
              <a:rPr lang="en-GB" dirty="0"/>
              <a:t> un </a:t>
            </a:r>
            <a:r>
              <a:rPr lang="en-GB" u="sng" dirty="0"/>
              <a:t>animal</a:t>
            </a:r>
            <a:r>
              <a:rPr lang="en-GB" dirty="0"/>
              <a:t> + </a:t>
            </a:r>
            <a:r>
              <a:rPr lang="en-GB" u="sng" dirty="0" err="1"/>
              <a:t>couleur</a:t>
            </a:r>
            <a:r>
              <a:rPr lang="en-GB" dirty="0"/>
              <a:t>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F80D192-6A20-48CC-A02D-C3250CED2A8E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9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23307-C30C-413D-AD8B-8939AEB0C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018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FD9B-F82D-4F85-A0EF-E7A8435487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67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F71FF-5601-4FEB-B240-9747C8A4F7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0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0B86-3D75-42B2-9F3A-6AF740BF1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276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2DFF-0787-4A4B-B6FC-7E37828AD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938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C07C-8496-41EF-9BC7-10BC9E180B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99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048B-2C32-4DCD-A1F4-56ECD0FD3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55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7C6F-1AAE-44E2-B37F-C666B1E99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491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351C-6EEF-4911-98F0-F7C0F98566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450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215D-D9B1-4152-B722-82462D517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79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819E-582A-4D0E-BC8B-BF9FB6D64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0973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C58E87A-C345-48A8-9275-23589C58D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media" Target="../media/media20.m4a"/><Relationship Id="rId18" Type="http://schemas.openxmlformats.org/officeDocument/2006/relationships/audio" Target="../media/media22.m4a"/><Relationship Id="rId26" Type="http://schemas.openxmlformats.org/officeDocument/2006/relationships/audio" Target="../media/media26.m4a"/><Relationship Id="rId39" Type="http://schemas.openxmlformats.org/officeDocument/2006/relationships/image" Target="../media/image25.png"/><Relationship Id="rId21" Type="http://schemas.microsoft.com/office/2007/relationships/media" Target="../media/media24.m4a"/><Relationship Id="rId34" Type="http://schemas.openxmlformats.org/officeDocument/2006/relationships/image" Target="../media/image20.png"/><Relationship Id="rId7" Type="http://schemas.microsoft.com/office/2007/relationships/media" Target="../media/media17.m4a"/><Relationship Id="rId2" Type="http://schemas.openxmlformats.org/officeDocument/2006/relationships/audio" Target="../media/media14.m4a"/><Relationship Id="rId16" Type="http://schemas.openxmlformats.org/officeDocument/2006/relationships/audio" Target="../media/media21.m4a"/><Relationship Id="rId20" Type="http://schemas.openxmlformats.org/officeDocument/2006/relationships/audio" Target="../media/media23.m4a"/><Relationship Id="rId29" Type="http://schemas.openxmlformats.org/officeDocument/2006/relationships/image" Target="../media/image15.png"/><Relationship Id="rId41" Type="http://schemas.openxmlformats.org/officeDocument/2006/relationships/image" Target="../media/image7.png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24" Type="http://schemas.openxmlformats.org/officeDocument/2006/relationships/audio" Target="../media/media25.m4a"/><Relationship Id="rId32" Type="http://schemas.openxmlformats.org/officeDocument/2006/relationships/image" Target="../media/image18.png"/><Relationship Id="rId37" Type="http://schemas.openxmlformats.org/officeDocument/2006/relationships/image" Target="../media/image23.png"/><Relationship Id="rId40" Type="http://schemas.openxmlformats.org/officeDocument/2006/relationships/image" Target="../media/image26.png"/><Relationship Id="rId5" Type="http://schemas.microsoft.com/office/2007/relationships/media" Target="../media/media16.m4a"/><Relationship Id="rId15" Type="http://schemas.microsoft.com/office/2007/relationships/media" Target="../media/media21.m4a"/><Relationship Id="rId23" Type="http://schemas.microsoft.com/office/2007/relationships/media" Target="../media/media25.m4a"/><Relationship Id="rId28" Type="http://schemas.openxmlformats.org/officeDocument/2006/relationships/notesSlide" Target="../notesSlides/notesSlide6.xml"/><Relationship Id="rId36" Type="http://schemas.openxmlformats.org/officeDocument/2006/relationships/image" Target="../media/image22.png"/><Relationship Id="rId10" Type="http://schemas.openxmlformats.org/officeDocument/2006/relationships/audio" Target="../media/media18.m4a"/><Relationship Id="rId19" Type="http://schemas.microsoft.com/office/2007/relationships/media" Target="../media/media23.m4a"/><Relationship Id="rId31" Type="http://schemas.openxmlformats.org/officeDocument/2006/relationships/image" Target="../media/image17.png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audio" Target="../media/media20.m4a"/><Relationship Id="rId22" Type="http://schemas.openxmlformats.org/officeDocument/2006/relationships/audio" Target="../media/media24.m4a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16.png"/><Relationship Id="rId35" Type="http://schemas.openxmlformats.org/officeDocument/2006/relationships/image" Target="../media/image21.png"/><Relationship Id="rId8" Type="http://schemas.openxmlformats.org/officeDocument/2006/relationships/audio" Target="../media/media17.m4a"/><Relationship Id="rId3" Type="http://schemas.microsoft.com/office/2007/relationships/media" Target="../media/media15.m4a"/><Relationship Id="rId12" Type="http://schemas.openxmlformats.org/officeDocument/2006/relationships/audio" Target="../media/media19.m4a"/><Relationship Id="rId17" Type="http://schemas.microsoft.com/office/2007/relationships/media" Target="../media/media22.m4a"/><Relationship Id="rId25" Type="http://schemas.microsoft.com/office/2007/relationships/media" Target="../media/media26.m4a"/><Relationship Id="rId33" Type="http://schemas.openxmlformats.org/officeDocument/2006/relationships/image" Target="../media/image19.png"/><Relationship Id="rId38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17.m4a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microsoft.com/office/2007/relationships/media" Target="../media/media15.m4a"/><Relationship Id="rId21" Type="http://schemas.openxmlformats.org/officeDocument/2006/relationships/image" Target="../media/image19.png"/><Relationship Id="rId7" Type="http://schemas.microsoft.com/office/2007/relationships/media" Target="../media/media18.m4a"/><Relationship Id="rId12" Type="http://schemas.openxmlformats.org/officeDocument/2006/relationships/audio" Target="../media/media26.m4a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audio" Target="../media/media27.m4a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8.png"/><Relationship Id="rId29" Type="http://schemas.openxmlformats.org/officeDocument/2006/relationships/image" Target="../media/image7.png"/><Relationship Id="rId1" Type="http://schemas.microsoft.com/office/2007/relationships/media" Target="../media/media27.m4a"/><Relationship Id="rId6" Type="http://schemas.openxmlformats.org/officeDocument/2006/relationships/audio" Target="../media/media21.m4a"/><Relationship Id="rId11" Type="http://schemas.microsoft.com/office/2007/relationships/media" Target="../media/media26.m4a"/><Relationship Id="rId24" Type="http://schemas.openxmlformats.org/officeDocument/2006/relationships/image" Target="../media/image22.png"/><Relationship Id="rId5" Type="http://schemas.microsoft.com/office/2007/relationships/media" Target="../media/media21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audio" Target="../media/media25.m4a"/><Relationship Id="rId19" Type="http://schemas.openxmlformats.org/officeDocument/2006/relationships/image" Target="../media/image17.png"/><Relationship Id="rId4" Type="http://schemas.openxmlformats.org/officeDocument/2006/relationships/audio" Target="../media/media15.m4a"/><Relationship Id="rId9" Type="http://schemas.microsoft.com/office/2007/relationships/media" Target="../media/media25.m4a"/><Relationship Id="rId14" Type="http://schemas.openxmlformats.org/officeDocument/2006/relationships/audio" Target="../media/media17.m4a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3.png"/><Relationship Id="rId3" Type="http://schemas.microsoft.com/office/2007/relationships/media" Target="../media/media21.m4a"/><Relationship Id="rId21" Type="http://schemas.openxmlformats.org/officeDocument/2006/relationships/image" Target="../media/image7.png"/><Relationship Id="rId7" Type="http://schemas.microsoft.com/office/2007/relationships/media" Target="../media/media25.m4a"/><Relationship Id="rId12" Type="http://schemas.openxmlformats.org/officeDocument/2006/relationships/audio" Target="../media/media17.m4a"/><Relationship Id="rId17" Type="http://schemas.openxmlformats.org/officeDocument/2006/relationships/image" Target="../media/image22.png"/><Relationship Id="rId2" Type="http://schemas.openxmlformats.org/officeDocument/2006/relationships/audio" Target="../media/media15.m4a"/><Relationship Id="rId16" Type="http://schemas.openxmlformats.org/officeDocument/2006/relationships/image" Target="../media/image27.jpeg"/><Relationship Id="rId20" Type="http://schemas.openxmlformats.org/officeDocument/2006/relationships/image" Target="../media/image28.png"/><Relationship Id="rId1" Type="http://schemas.microsoft.com/office/2007/relationships/media" Target="../media/media15.m4a"/><Relationship Id="rId6" Type="http://schemas.openxmlformats.org/officeDocument/2006/relationships/audio" Target="../media/media18.m4a"/><Relationship Id="rId11" Type="http://schemas.microsoft.com/office/2007/relationships/media" Target="../media/media17.m4a"/><Relationship Id="rId5" Type="http://schemas.microsoft.com/office/2007/relationships/media" Target="../media/media18.m4a"/><Relationship Id="rId15" Type="http://schemas.openxmlformats.org/officeDocument/2006/relationships/image" Target="../media/image16.png"/><Relationship Id="rId10" Type="http://schemas.openxmlformats.org/officeDocument/2006/relationships/audio" Target="../media/media26.m4a"/><Relationship Id="rId19" Type="http://schemas.openxmlformats.org/officeDocument/2006/relationships/image" Target="../media/image25.png"/><Relationship Id="rId4" Type="http://schemas.openxmlformats.org/officeDocument/2006/relationships/audio" Target="../media/media21.m4a"/><Relationship Id="rId9" Type="http://schemas.microsoft.com/office/2007/relationships/media" Target="../media/media26.m4a"/><Relationship Id="rId1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wmf"/><Relationship Id="rId3" Type="http://schemas.microsoft.com/office/2007/relationships/media" Target="../media/media2.m4a"/><Relationship Id="rId21" Type="http://schemas.openxmlformats.org/officeDocument/2006/relationships/image" Target="../media/image5.wmf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1.wmf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4.wmf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4.xml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3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wmf"/><Relationship Id="rId12" Type="http://schemas.openxmlformats.org/officeDocument/2006/relationships/image" Target="../media/image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wmf"/><Relationship Id="rId11" Type="http://schemas.openxmlformats.org/officeDocument/2006/relationships/image" Target="../media/image8.wmf"/><Relationship Id="rId5" Type="http://schemas.openxmlformats.org/officeDocument/2006/relationships/image" Target="../media/image1.wmf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10.png"/><Relationship Id="rId3" Type="http://schemas.microsoft.com/office/2007/relationships/media" Target="../media/media11.m4a"/><Relationship Id="rId7" Type="http://schemas.openxmlformats.org/officeDocument/2006/relationships/image" Target="../media/image1.wmf"/><Relationship Id="rId12" Type="http://schemas.openxmlformats.org/officeDocument/2006/relationships/image" Target="../media/image5.wm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wmf"/><Relationship Id="rId10" Type="http://schemas.openxmlformats.org/officeDocument/2006/relationships/image" Target="../media/image2.wmf"/><Relationship Id="rId4" Type="http://schemas.openxmlformats.org/officeDocument/2006/relationships/audio" Target="../media/media11.m4a"/><Relationship Id="rId9" Type="http://schemas.openxmlformats.org/officeDocument/2006/relationships/image" Target="../media/image6.jpe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docid=kdDqa9BwjTAn-M&amp;tbnid=73Tte4uKKVyh2M:&amp;ved=0CAUQjRw&amp;url=http://installmob.com/animation_free-heads/dave_nodding_head_yes/?cid=234&amp;id=10046&amp;__sid=IFR1WIM&amp;lang=en&amp;__mt=w&amp;ei=sjVRUpKUOKOo0wXgv4C4Dw&amp;bvm=bv.53537100,d.d2k&amp;psig=AFQjCNGu0cJcBC_npge2t6gRAaN9xMjNrg&amp;ust=1381140268508334" TargetMode="Externa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gif"/><Relationship Id="rId12" Type="http://schemas.openxmlformats.org/officeDocument/2006/relationships/image" Target="../media/image5.wmf"/><Relationship Id="rId17" Type="http://schemas.openxmlformats.org/officeDocument/2006/relationships/image" Target="../media/image7.png"/><Relationship Id="rId2" Type="http://schemas.openxmlformats.org/officeDocument/2006/relationships/audio" Target="../media/media12.m4a"/><Relationship Id="rId16" Type="http://schemas.openxmlformats.org/officeDocument/2006/relationships/image" Target="../media/image3.jpeg"/><Relationship Id="rId1" Type="http://schemas.microsoft.com/office/2007/relationships/media" Target="../media/media12.m4a"/><Relationship Id="rId6" Type="http://schemas.openxmlformats.org/officeDocument/2006/relationships/hyperlink" Target="http://www.google.co.uk/url?sa=i&amp;rct=j&amp;q=&amp;esrc=s&amp;frm=1&amp;source=images&amp;cd=&amp;cad=rja&amp;docid=oTrs57q7l-JhhM&amp;tbnid=ucVDugWnCUT3nM:&amp;ved=0CAUQjRw&amp;url=http://www.sodahead.com/united-states/do-you-think-its-racist-to-report-the-ethnicity-of-a-criminal-suspect-or-to-not-report-it/question-3964331/&amp;ei=ZzVRUt_9GqmL0AW27ID4Cw&amp;bvm=bv.53537100,d.d2k&amp;psig=AFQjCNFY9__avpgErB5wCy6MG1FYEt-bJw&amp;ust=1381140191959101" TargetMode="External"/><Relationship Id="rId11" Type="http://schemas.openxmlformats.org/officeDocument/2006/relationships/image" Target="../media/image4.wmf"/><Relationship Id="rId5" Type="http://schemas.openxmlformats.org/officeDocument/2006/relationships/image" Target="../media/image12.png"/><Relationship Id="rId15" Type="http://schemas.openxmlformats.org/officeDocument/2006/relationships/image" Target="../media/image2.wmf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gif"/><Relationship Id="rId1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808"/>
            <a:ext cx="7772400" cy="2475706"/>
          </a:xfrm>
        </p:spPr>
        <p:txBody>
          <a:bodyPr/>
          <a:lstStyle/>
          <a:p>
            <a:pPr algn="l" eaLnBrk="1" hangingPunct="1"/>
            <a:r>
              <a:rPr lang="en-GB" dirty="0" err="1">
                <a:solidFill>
                  <a:schemeClr val="bg2"/>
                </a:solidFill>
              </a:rPr>
              <a:t>L.I:To</a:t>
            </a:r>
            <a:r>
              <a:rPr lang="en-GB" dirty="0">
                <a:solidFill>
                  <a:schemeClr val="bg2"/>
                </a:solidFill>
              </a:rPr>
              <a:t> revise how to say what I have in Spanish.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Context : Pets</a:t>
            </a:r>
            <a:br>
              <a:rPr lang="en-GB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Success Criteria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can answer a questions about pets.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can ask questions about pet.</a:t>
            </a:r>
          </a:p>
          <a:p>
            <a:pPr algn="l" eaLnBrk="1" hangingPunct="1">
              <a:lnSpc>
                <a:spcPct val="90000"/>
              </a:lnSpc>
            </a:pPr>
            <a:endParaRPr lang="en-GB" sz="2400" dirty="0">
              <a:solidFill>
                <a:schemeClr val="bg2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5364088" y="586327"/>
            <a:ext cx="2815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Week 5</a:t>
            </a:r>
          </a:p>
        </p:txBody>
      </p:sp>
    </p:spTree>
    <p:extLst>
      <p:ext uri="{BB962C8B-B14F-4D97-AF65-F5344CB8AC3E}">
        <p14:creationId xmlns:p14="http://schemas.microsoft.com/office/powerpoint/2010/main" val="82700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 bwMode="auto">
          <a:xfrm>
            <a:off x="1225060" y="1283004"/>
            <a:ext cx="1189564" cy="1035420"/>
          </a:xfrm>
          <a:prstGeom prst="star6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6-Point Star 9"/>
          <p:cNvSpPr/>
          <p:nvPr/>
        </p:nvSpPr>
        <p:spPr bwMode="auto">
          <a:xfrm>
            <a:off x="6064866" y="3988586"/>
            <a:ext cx="1189564" cy="1035420"/>
          </a:xfrm>
          <a:prstGeom prst="star6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6-Point Star 10"/>
          <p:cNvSpPr/>
          <p:nvPr/>
        </p:nvSpPr>
        <p:spPr bwMode="auto">
          <a:xfrm>
            <a:off x="2809236" y="1232858"/>
            <a:ext cx="1189564" cy="1035419"/>
          </a:xfrm>
          <a:prstGeom prst="star6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6-Point Star 11"/>
          <p:cNvSpPr/>
          <p:nvPr/>
        </p:nvSpPr>
        <p:spPr bwMode="auto">
          <a:xfrm>
            <a:off x="4338690" y="1197999"/>
            <a:ext cx="1189564" cy="1035419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6-Point Star 12"/>
          <p:cNvSpPr/>
          <p:nvPr/>
        </p:nvSpPr>
        <p:spPr bwMode="auto">
          <a:xfrm>
            <a:off x="5868144" y="1197999"/>
            <a:ext cx="1189564" cy="1035419"/>
          </a:xfrm>
          <a:prstGeom prst="star6">
            <a:avLst/>
          </a:prstGeom>
          <a:solidFill>
            <a:schemeClr val="tx1"/>
          </a:solidFill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6-Point Star 13"/>
          <p:cNvSpPr/>
          <p:nvPr/>
        </p:nvSpPr>
        <p:spPr bwMode="auto">
          <a:xfrm>
            <a:off x="1297068" y="4032371"/>
            <a:ext cx="1187286" cy="1035419"/>
          </a:xfrm>
          <a:prstGeom prst="star6">
            <a:avLst/>
          </a:prstGeom>
          <a:solidFill>
            <a:srgbClr val="00B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9900"/>
              </a:solidFill>
            </a:endParaRPr>
          </a:p>
        </p:txBody>
      </p:sp>
      <p:sp>
        <p:nvSpPr>
          <p:cNvPr id="15" name="6-Point Star 14"/>
          <p:cNvSpPr/>
          <p:nvPr/>
        </p:nvSpPr>
        <p:spPr bwMode="auto">
          <a:xfrm>
            <a:off x="2831514" y="4010093"/>
            <a:ext cx="1189564" cy="103541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6-Point Star 15"/>
          <p:cNvSpPr/>
          <p:nvPr/>
        </p:nvSpPr>
        <p:spPr bwMode="auto">
          <a:xfrm>
            <a:off x="4446331" y="3988587"/>
            <a:ext cx="1189564" cy="1035419"/>
          </a:xfrm>
          <a:prstGeom prst="star6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5509D-1E2C-48A1-A32F-593DEBB07FA3}"/>
              </a:ext>
            </a:extLst>
          </p:cNvPr>
          <p:cNvSpPr txBox="1"/>
          <p:nvPr/>
        </p:nvSpPr>
        <p:spPr>
          <a:xfrm>
            <a:off x="1331640" y="2253586"/>
            <a:ext cx="155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/>
                </a:solidFill>
              </a:rPr>
              <a:t>rojo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619D29-F117-407B-9E0D-C5994625B63E}"/>
              </a:ext>
            </a:extLst>
          </p:cNvPr>
          <p:cNvSpPr txBox="1"/>
          <p:nvPr/>
        </p:nvSpPr>
        <p:spPr>
          <a:xfrm>
            <a:off x="1331640" y="4990221"/>
            <a:ext cx="155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/>
                </a:solidFill>
              </a:rPr>
              <a:t>verde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6B1562-73DC-4C14-B446-4B64B6144980}"/>
              </a:ext>
            </a:extLst>
          </p:cNvPr>
          <p:cNvSpPr txBox="1"/>
          <p:nvPr/>
        </p:nvSpPr>
        <p:spPr>
          <a:xfrm>
            <a:off x="2750933" y="4957627"/>
            <a:ext cx="177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/>
                </a:solidFill>
              </a:rPr>
              <a:t>naranja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5A9D55-44C6-4E4F-B916-A3B4498C9308}"/>
              </a:ext>
            </a:extLst>
          </p:cNvPr>
          <p:cNvSpPr txBox="1"/>
          <p:nvPr/>
        </p:nvSpPr>
        <p:spPr>
          <a:xfrm>
            <a:off x="4658938" y="5006576"/>
            <a:ext cx="155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2"/>
                </a:solidFill>
              </a:rPr>
              <a:t>negro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5F3F65-90A2-466C-B37F-FA0169F7E5AC}"/>
              </a:ext>
            </a:extLst>
          </p:cNvPr>
          <p:cNvSpPr txBox="1"/>
          <p:nvPr/>
        </p:nvSpPr>
        <p:spPr>
          <a:xfrm>
            <a:off x="6228184" y="5018746"/>
            <a:ext cx="155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/>
                </a:solidFill>
              </a:rPr>
              <a:t>marrón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93550-18F9-4B84-AA95-83F0EFB92FB4}"/>
              </a:ext>
            </a:extLst>
          </p:cNvPr>
          <p:cNvSpPr txBox="1"/>
          <p:nvPr/>
        </p:nvSpPr>
        <p:spPr>
          <a:xfrm>
            <a:off x="2889527" y="2233418"/>
            <a:ext cx="155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/>
                </a:solidFill>
              </a:rPr>
              <a:t>azul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3D98D5-59C5-4A12-BBCF-2F3BF401C697}"/>
              </a:ext>
            </a:extLst>
          </p:cNvPr>
          <p:cNvSpPr txBox="1"/>
          <p:nvPr/>
        </p:nvSpPr>
        <p:spPr>
          <a:xfrm>
            <a:off x="4133737" y="2220992"/>
            <a:ext cx="181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/>
                </a:solidFill>
              </a:rPr>
              <a:t>amarillo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68498-A5DE-43E2-B4B8-DA8655F2B504}"/>
              </a:ext>
            </a:extLst>
          </p:cNvPr>
          <p:cNvSpPr txBox="1"/>
          <p:nvPr/>
        </p:nvSpPr>
        <p:spPr>
          <a:xfrm>
            <a:off x="6039646" y="2204864"/>
            <a:ext cx="155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/>
                </a:solidFill>
              </a:rPr>
              <a:t>blanco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B1139-9FB2-4AEB-AE41-0A81B7322EC4}"/>
              </a:ext>
            </a:extLst>
          </p:cNvPr>
          <p:cNvSpPr txBox="1"/>
          <p:nvPr/>
        </p:nvSpPr>
        <p:spPr>
          <a:xfrm>
            <a:off x="971600" y="330177"/>
            <a:ext cx="779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repite</a:t>
            </a: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=listen &amp; repeat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BEB8C0-891D-45A8-8C2F-5866CD6EE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99381" y="2879301"/>
            <a:ext cx="927026" cy="9270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9"/>
          <a:stretch>
            <a:fillRect/>
          </a:stretch>
        </p:blipFill>
        <p:spPr bwMode="auto">
          <a:xfrm>
            <a:off x="619820" y="628536"/>
            <a:ext cx="1574591" cy="116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4"/>
          <a:stretch>
            <a:fillRect/>
          </a:stretch>
        </p:blipFill>
        <p:spPr bwMode="auto">
          <a:xfrm>
            <a:off x="2856608" y="2403194"/>
            <a:ext cx="1648183" cy="15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20" y="4140323"/>
            <a:ext cx="1547137" cy="11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r="5045"/>
          <a:stretch>
            <a:fillRect/>
          </a:stretch>
        </p:blipFill>
        <p:spPr bwMode="auto">
          <a:xfrm>
            <a:off x="656911" y="2102628"/>
            <a:ext cx="1429668" cy="123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14262"/>
          <a:stretch>
            <a:fillRect/>
          </a:stretch>
        </p:blipFill>
        <p:spPr bwMode="auto">
          <a:xfrm>
            <a:off x="674359" y="5245847"/>
            <a:ext cx="1412816" cy="130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9"/>
          <a:stretch>
            <a:fillRect/>
          </a:stretch>
        </p:blipFill>
        <p:spPr bwMode="auto">
          <a:xfrm>
            <a:off x="5179119" y="4005181"/>
            <a:ext cx="1371943" cy="12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14" y="678492"/>
            <a:ext cx="1162083" cy="144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6-Point Star 1"/>
          <p:cNvSpPr/>
          <p:nvPr/>
        </p:nvSpPr>
        <p:spPr bwMode="auto">
          <a:xfrm>
            <a:off x="7968255" y="332656"/>
            <a:ext cx="708201" cy="691802"/>
          </a:xfrm>
          <a:prstGeom prst="star6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6-Point Star 9"/>
          <p:cNvSpPr/>
          <p:nvPr/>
        </p:nvSpPr>
        <p:spPr bwMode="auto">
          <a:xfrm>
            <a:off x="7924196" y="5878582"/>
            <a:ext cx="828675" cy="792163"/>
          </a:xfrm>
          <a:prstGeom prst="star6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6-Point Star 10"/>
          <p:cNvSpPr/>
          <p:nvPr/>
        </p:nvSpPr>
        <p:spPr bwMode="auto">
          <a:xfrm>
            <a:off x="7968255" y="1161015"/>
            <a:ext cx="708201" cy="691801"/>
          </a:xfrm>
          <a:prstGeom prst="star6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6-Point Star 11"/>
          <p:cNvSpPr/>
          <p:nvPr/>
        </p:nvSpPr>
        <p:spPr bwMode="auto">
          <a:xfrm>
            <a:off x="7968255" y="1933491"/>
            <a:ext cx="708201" cy="691801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6-Point Star 12"/>
          <p:cNvSpPr/>
          <p:nvPr/>
        </p:nvSpPr>
        <p:spPr bwMode="auto">
          <a:xfrm>
            <a:off x="7968255" y="2703459"/>
            <a:ext cx="708201" cy="691801"/>
          </a:xfrm>
          <a:prstGeom prst="star6">
            <a:avLst/>
          </a:prstGeom>
          <a:solidFill>
            <a:schemeClr val="tx1"/>
          </a:solidFill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6-Point Star 13"/>
          <p:cNvSpPr/>
          <p:nvPr/>
        </p:nvSpPr>
        <p:spPr bwMode="auto">
          <a:xfrm>
            <a:off x="7969611" y="3538185"/>
            <a:ext cx="706845" cy="691801"/>
          </a:xfrm>
          <a:prstGeom prst="star6">
            <a:avLst/>
          </a:prstGeom>
          <a:solidFill>
            <a:srgbClr val="00B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9900"/>
              </a:solidFill>
            </a:endParaRPr>
          </a:p>
        </p:txBody>
      </p:sp>
      <p:sp>
        <p:nvSpPr>
          <p:cNvPr id="15" name="6-Point Star 14"/>
          <p:cNvSpPr/>
          <p:nvPr/>
        </p:nvSpPr>
        <p:spPr bwMode="auto">
          <a:xfrm>
            <a:off x="7969611" y="4345904"/>
            <a:ext cx="708201" cy="691801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6-Point Star 15"/>
          <p:cNvSpPr/>
          <p:nvPr/>
        </p:nvSpPr>
        <p:spPr bwMode="auto">
          <a:xfrm>
            <a:off x="7984434" y="5112243"/>
            <a:ext cx="708201" cy="691801"/>
          </a:xfrm>
          <a:prstGeom prst="star6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8209" name="Picture 9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95" y="837071"/>
            <a:ext cx="1703379" cy="12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1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6"/>
          <a:stretch>
            <a:fillRect/>
          </a:stretch>
        </p:blipFill>
        <p:spPr bwMode="auto">
          <a:xfrm>
            <a:off x="674359" y="3391712"/>
            <a:ext cx="1582256" cy="139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1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b="10648"/>
          <a:stretch>
            <a:fillRect/>
          </a:stretch>
        </p:blipFill>
        <p:spPr bwMode="auto">
          <a:xfrm>
            <a:off x="4860032" y="2210663"/>
            <a:ext cx="1934891" cy="148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Picture 12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7227"/>
          <a:stretch>
            <a:fillRect/>
          </a:stretch>
        </p:blipFill>
        <p:spPr bwMode="auto">
          <a:xfrm>
            <a:off x="2961233" y="5428425"/>
            <a:ext cx="1532007" cy="1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Picture 1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99" y="5457695"/>
            <a:ext cx="1305047" cy="1132515"/>
          </a:xfrm>
          <a:prstGeom prst="rect">
            <a:avLst/>
          </a:prstGeom>
          <a:noFill/>
          <a:ln w="444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AECBCD-A0A6-47FA-BACA-593B128D9B1D}"/>
              </a:ext>
            </a:extLst>
          </p:cNvPr>
          <p:cNvSpPr txBox="1"/>
          <p:nvPr/>
        </p:nvSpPr>
        <p:spPr>
          <a:xfrm>
            <a:off x="2283251" y="-62121"/>
            <a:ext cx="2723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EB45F9-C6F7-45C7-BD7F-4188958D9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41964" y="76704"/>
            <a:ext cx="511904" cy="511904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62F082-E87B-4958-8D41-99CB816BD7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2883028" y="2451078"/>
            <a:ext cx="271463" cy="27146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801BE8-7E18-41F6-992A-397DB5E256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674359" y="713799"/>
            <a:ext cx="271463" cy="271463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FAFF16-6991-485C-8681-1ED4A4C4C3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2908920" y="889552"/>
            <a:ext cx="271463" cy="2714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91DB2E-2DD7-49C2-9817-638BDA6F0E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5218426" y="778369"/>
            <a:ext cx="271463" cy="2714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FE2B71-59C9-4E54-BB71-AC790031F55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55576" y="2179615"/>
            <a:ext cx="271463" cy="271463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B6B7FA-FB82-43D1-B1CA-5C0CAFEE8E2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946963" y="2301974"/>
            <a:ext cx="271463" cy="2714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6D9B1D-76CB-4DDC-95A0-2800AC50FC6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09666" y="3438488"/>
            <a:ext cx="271463" cy="271463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28009C-FF69-4019-ADA0-8A366CDBD03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3026096" y="4229986"/>
            <a:ext cx="271463" cy="27146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86A827-4387-44A1-9A85-56C186E3FB2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5221309" y="4073023"/>
            <a:ext cx="271463" cy="271463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27C90F-E21B-4795-B2A4-0DE246D26F0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55576" y="5342389"/>
            <a:ext cx="271463" cy="271463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64794A-9A04-4E4E-B259-C97BFEAD27E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3044651" y="5432470"/>
            <a:ext cx="271463" cy="271463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D354A7-C53B-4882-BC10-858D22489CC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5166114" y="5482769"/>
            <a:ext cx="271463" cy="2714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1E027A-BBD6-4702-AE74-5BDB1B8DB16B}"/>
              </a:ext>
            </a:extLst>
          </p:cNvPr>
          <p:cNvSpPr txBox="1"/>
          <p:nvPr/>
        </p:nvSpPr>
        <p:spPr>
          <a:xfrm>
            <a:off x="4978606" y="160199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2"/>
                </a:solidFill>
              </a:rPr>
              <a:t>Una </a:t>
            </a:r>
            <a:r>
              <a:rPr lang="en-GB" sz="2000" dirty="0" err="1">
                <a:solidFill>
                  <a:schemeClr val="bg2"/>
                </a:solidFill>
              </a:rPr>
              <a:t>serpiente</a:t>
            </a:r>
            <a:r>
              <a:rPr lang="en-GB" sz="2000" dirty="0">
                <a:solidFill>
                  <a:schemeClr val="bg2"/>
                </a:solidFill>
              </a:rPr>
              <a:t>=snake</a:t>
            </a:r>
          </a:p>
        </p:txBody>
      </p:sp>
    </p:spTree>
    <p:extLst>
      <p:ext uri="{BB962C8B-B14F-4D97-AF65-F5344CB8AC3E}">
        <p14:creationId xmlns:p14="http://schemas.microsoft.com/office/powerpoint/2010/main" val="2473866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3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9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3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8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51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94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9"/>
          <a:stretch>
            <a:fillRect/>
          </a:stretch>
        </p:blipFill>
        <p:spPr bwMode="auto">
          <a:xfrm>
            <a:off x="1359691" y="680899"/>
            <a:ext cx="1414339" cy="105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4"/>
          <a:stretch>
            <a:fillRect/>
          </a:stretch>
        </p:blipFill>
        <p:spPr bwMode="auto">
          <a:xfrm>
            <a:off x="3650532" y="2452391"/>
            <a:ext cx="1480442" cy="140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82" y="4149961"/>
            <a:ext cx="1389679" cy="105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r="5045"/>
          <a:stretch>
            <a:fillRect/>
          </a:stretch>
        </p:blipFill>
        <p:spPr bwMode="auto">
          <a:xfrm>
            <a:off x="1420855" y="2118380"/>
            <a:ext cx="1284166" cy="111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14262"/>
          <a:stretch>
            <a:fillRect/>
          </a:stretch>
        </p:blipFill>
        <p:spPr bwMode="auto">
          <a:xfrm>
            <a:off x="1435991" y="5268143"/>
            <a:ext cx="1269029" cy="117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9"/>
          <a:stretch>
            <a:fillRect/>
          </a:stretch>
        </p:blipFill>
        <p:spPr bwMode="auto">
          <a:xfrm>
            <a:off x="5935145" y="4018678"/>
            <a:ext cx="1232315" cy="109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48" y="715128"/>
            <a:ext cx="1043814" cy="129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59" y="784933"/>
            <a:ext cx="1530020" cy="114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6"/>
          <a:stretch>
            <a:fillRect/>
          </a:stretch>
        </p:blipFill>
        <p:spPr bwMode="auto">
          <a:xfrm>
            <a:off x="1433432" y="3665601"/>
            <a:ext cx="1421224" cy="12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b="10648"/>
          <a:stretch>
            <a:fillRect/>
          </a:stretch>
        </p:blipFill>
        <p:spPr bwMode="auto">
          <a:xfrm>
            <a:off x="5693291" y="2251747"/>
            <a:ext cx="1737970" cy="133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Picture 1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7227"/>
          <a:stretch>
            <a:fillRect/>
          </a:stretch>
        </p:blipFill>
        <p:spPr bwMode="auto">
          <a:xfrm>
            <a:off x="3739219" y="5445463"/>
            <a:ext cx="1376089" cy="11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Picture 1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47" y="5462525"/>
            <a:ext cx="1172228" cy="1017255"/>
          </a:xfrm>
          <a:prstGeom prst="rect">
            <a:avLst/>
          </a:prstGeom>
          <a:noFill/>
          <a:ln w="444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4A3010-39FC-48D6-B16A-0F844EA0F20B}"/>
              </a:ext>
            </a:extLst>
          </p:cNvPr>
          <p:cNvSpPr txBox="1"/>
          <p:nvPr/>
        </p:nvSpPr>
        <p:spPr>
          <a:xfrm>
            <a:off x="2627784" y="2161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DE794C-5649-4DF8-8212-A39797FE8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7504" y="58799"/>
            <a:ext cx="845860" cy="84586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5888EA-2039-4354-A60F-C5E0BE68F3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983285" y="1127876"/>
            <a:ext cx="271463" cy="271463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5941DC-0BC1-4EDA-B399-1BE7505C9F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993578" y="2020662"/>
            <a:ext cx="271463" cy="2714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CC3DAA-87D8-4503-9794-C895571438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008588" y="2960563"/>
            <a:ext cx="271463" cy="2714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71A054-0283-4B47-83FB-80EB45A74C8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980344" y="4018678"/>
            <a:ext cx="271463" cy="271463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88A082-1E19-4FBD-8ED3-9AA4DA3F064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020124" y="5112424"/>
            <a:ext cx="271463" cy="2714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B77E5F-A8AB-46F7-81B4-CCA35417B90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020123" y="6273226"/>
            <a:ext cx="271463" cy="271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033828-DF70-42E9-AFBD-542458D3E90D}"/>
              </a:ext>
            </a:extLst>
          </p:cNvPr>
          <p:cNvSpPr txBox="1"/>
          <p:nvPr/>
        </p:nvSpPr>
        <p:spPr>
          <a:xfrm>
            <a:off x="1010592" y="492011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CBFAE-9705-4887-98C6-5DC2A7839E69}"/>
              </a:ext>
            </a:extLst>
          </p:cNvPr>
          <p:cNvSpPr txBox="1"/>
          <p:nvPr/>
        </p:nvSpPr>
        <p:spPr>
          <a:xfrm>
            <a:off x="5538015" y="58721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BCBF0D-508E-4314-B87B-FA76C3862639}"/>
              </a:ext>
            </a:extLst>
          </p:cNvPr>
          <p:cNvSpPr txBox="1"/>
          <p:nvPr/>
        </p:nvSpPr>
        <p:spPr>
          <a:xfrm>
            <a:off x="3016403" y="677526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7596CB-A68D-44A4-924E-61F64378B4DD}"/>
              </a:ext>
            </a:extLst>
          </p:cNvPr>
          <p:cNvSpPr txBox="1"/>
          <p:nvPr/>
        </p:nvSpPr>
        <p:spPr>
          <a:xfrm>
            <a:off x="1015174" y="359822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D1CB21-8D7E-4C78-9269-8A3E5910E2F8}"/>
              </a:ext>
            </a:extLst>
          </p:cNvPr>
          <p:cNvSpPr txBox="1"/>
          <p:nvPr/>
        </p:nvSpPr>
        <p:spPr>
          <a:xfrm>
            <a:off x="1010592" y="205483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5BC29B-DF7B-42CA-B3CD-327000C13A3D}"/>
              </a:ext>
            </a:extLst>
          </p:cNvPr>
          <p:cNvSpPr txBox="1"/>
          <p:nvPr/>
        </p:nvSpPr>
        <p:spPr>
          <a:xfrm>
            <a:off x="3265109" y="400701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59F5E2-6F76-4149-B4BB-E9534DFD4435}"/>
              </a:ext>
            </a:extLst>
          </p:cNvPr>
          <p:cNvSpPr txBox="1"/>
          <p:nvPr/>
        </p:nvSpPr>
        <p:spPr>
          <a:xfrm>
            <a:off x="773967" y="5165959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2EAC2D-2817-48D9-A877-A6506E7A424D}"/>
              </a:ext>
            </a:extLst>
          </p:cNvPr>
          <p:cNvSpPr txBox="1"/>
          <p:nvPr/>
        </p:nvSpPr>
        <p:spPr>
          <a:xfrm>
            <a:off x="3057654" y="2158936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5579F0-DBB6-497D-B3A3-0AFFCA6DDB44}"/>
              </a:ext>
            </a:extLst>
          </p:cNvPr>
          <p:cNvSpPr txBox="1"/>
          <p:nvPr/>
        </p:nvSpPr>
        <p:spPr>
          <a:xfrm>
            <a:off x="5343677" y="2158936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05F80F-0BB7-4A07-B0E6-2E555F46FC4B}"/>
              </a:ext>
            </a:extLst>
          </p:cNvPr>
          <p:cNvSpPr txBox="1"/>
          <p:nvPr/>
        </p:nvSpPr>
        <p:spPr>
          <a:xfrm>
            <a:off x="5533514" y="391922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203B89-BAC2-4C42-816B-56079A371D29}"/>
              </a:ext>
            </a:extLst>
          </p:cNvPr>
          <p:cNvSpPr txBox="1"/>
          <p:nvPr/>
        </p:nvSpPr>
        <p:spPr>
          <a:xfrm>
            <a:off x="3087535" y="5268143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CD4628-3FB2-4F4D-843A-D4A5F08C9801}"/>
              </a:ext>
            </a:extLst>
          </p:cNvPr>
          <p:cNvSpPr txBox="1"/>
          <p:nvPr/>
        </p:nvSpPr>
        <p:spPr>
          <a:xfrm>
            <a:off x="5308890" y="5324821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76507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8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4"/>
          <a:stretch>
            <a:fillRect/>
          </a:stretch>
        </p:blipFill>
        <p:spPr bwMode="auto">
          <a:xfrm>
            <a:off x="3707904" y="636421"/>
            <a:ext cx="1043815" cy="99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66" y="2784573"/>
            <a:ext cx="794634" cy="9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56" y="5802094"/>
            <a:ext cx="1154674" cy="8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6"/>
          <a:stretch>
            <a:fillRect/>
          </a:stretch>
        </p:blipFill>
        <p:spPr bwMode="auto">
          <a:xfrm>
            <a:off x="3692300" y="1780542"/>
            <a:ext cx="1062360" cy="93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7227"/>
          <a:stretch>
            <a:fillRect/>
          </a:stretch>
        </p:blipFill>
        <p:spPr bwMode="auto">
          <a:xfrm>
            <a:off x="3742207" y="3843040"/>
            <a:ext cx="941179" cy="76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Picture 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07" y="4822567"/>
            <a:ext cx="886662" cy="769442"/>
          </a:xfrm>
          <a:prstGeom prst="rect">
            <a:avLst/>
          </a:prstGeom>
          <a:noFill/>
          <a:ln w="444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4A3010-39FC-48D6-B16A-0F844EA0F20B}"/>
              </a:ext>
            </a:extLst>
          </p:cNvPr>
          <p:cNvSpPr txBox="1"/>
          <p:nvPr/>
        </p:nvSpPr>
        <p:spPr>
          <a:xfrm>
            <a:off x="2894683" y="-139006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5888EA-2039-4354-A60F-C5E0BE68F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255587" y="1019556"/>
            <a:ext cx="271463" cy="271463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5941DC-0BC1-4EDA-B399-1BE7505C9F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265880" y="1912342"/>
            <a:ext cx="271463" cy="2714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CC3DAA-87D8-4503-9794-C895571438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280890" y="2852243"/>
            <a:ext cx="271463" cy="2714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71A054-0283-4B47-83FB-80EB45A74C8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252646" y="3910358"/>
            <a:ext cx="271463" cy="271463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88A082-1E19-4FBD-8ED3-9AA4DA3F064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292426" y="5004104"/>
            <a:ext cx="271463" cy="2714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B77E5F-A8AB-46F7-81B4-CCA35417B90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292425" y="6164906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7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8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bg2"/>
                </a:solidFill>
              </a:rPr>
              <a:t>Plenary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978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>
                <a:solidFill>
                  <a:schemeClr val="bg2"/>
                </a:solidFill>
              </a:rPr>
              <a:t>Check vocabulary</a:t>
            </a:r>
          </a:p>
          <a:p>
            <a:pPr eaLnBrk="1" hangingPunct="1">
              <a:buFontTx/>
              <a:buNone/>
            </a:pPr>
            <a:r>
              <a:rPr lang="en-GB" dirty="0">
                <a:solidFill>
                  <a:schemeClr val="bg2"/>
                </a:solidFill>
              </a:rPr>
              <a:t>Ask differentiated  and open-ended questions </a:t>
            </a:r>
          </a:p>
          <a:p>
            <a:pPr eaLnBrk="1" hangingPunct="1">
              <a:buFontTx/>
              <a:buNone/>
            </a:pPr>
            <a:r>
              <a:rPr lang="en-GB" dirty="0">
                <a:solidFill>
                  <a:schemeClr val="bg2"/>
                </a:solidFill>
              </a:rPr>
              <a:t>Discuss what they found easy/difficult</a:t>
            </a:r>
          </a:p>
          <a:p>
            <a:pPr eaLnBrk="1" hangingPunct="1">
              <a:buFontTx/>
              <a:buNone/>
            </a:pPr>
            <a:r>
              <a:rPr lang="en-GB" dirty="0">
                <a:solidFill>
                  <a:schemeClr val="bg2"/>
                </a:solidFill>
              </a:rPr>
              <a:t>Discuss what strategies they used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24580" name="Picture 4" descr="MCj042581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49275"/>
            <a:ext cx="1895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9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3545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703513"/>
            <a:ext cx="1584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06" y="2660426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AMSTER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3" y="2616597"/>
            <a:ext cx="15128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695825"/>
            <a:ext cx="1201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10" y="4640061"/>
            <a:ext cx="12239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pet mouse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1" y="4653756"/>
            <a:ext cx="1001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-360548" y="431467"/>
            <a:ext cx="9865096" cy="1143000"/>
          </a:xfrm>
          <a:noFill/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bg2"/>
                </a:solidFill>
              </a:rPr>
              <a:t>¿</a:t>
            </a:r>
            <a:r>
              <a:rPr lang="en-GB" dirty="0" err="1">
                <a:solidFill>
                  <a:schemeClr val="bg2"/>
                </a:solidFill>
              </a:rPr>
              <a:t>Tienes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animales</a:t>
            </a:r>
            <a:r>
              <a:rPr lang="en-GB" dirty="0">
                <a:solidFill>
                  <a:schemeClr val="bg2"/>
                </a:solidFill>
              </a:rPr>
              <a:t>?=</a:t>
            </a:r>
            <a:r>
              <a:rPr lang="en-GB" sz="3200" dirty="0">
                <a:solidFill>
                  <a:schemeClr val="bg2"/>
                </a:solidFill>
              </a:rPr>
              <a:t>Have you got animals?</a:t>
            </a:r>
          </a:p>
        </p:txBody>
      </p:sp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455613" y="2446338"/>
            <a:ext cx="647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539750" y="4424363"/>
            <a:ext cx="64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3476625" y="4424363"/>
            <a:ext cx="649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3276600" y="2446338"/>
            <a:ext cx="647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6378575" y="2446338"/>
            <a:ext cx="647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6423025" y="4424363"/>
            <a:ext cx="649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417" y="1461208"/>
            <a:ext cx="44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Tengo…=</a:t>
            </a:r>
            <a:r>
              <a:rPr lang="en-GB" sz="3200" dirty="0">
                <a:solidFill>
                  <a:schemeClr val="bg2"/>
                </a:solidFill>
              </a:rPr>
              <a:t>I 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18CEA-C855-433D-92C1-B710FF243C08}"/>
              </a:ext>
            </a:extLst>
          </p:cNvPr>
          <p:cNvSpPr txBox="1"/>
          <p:nvPr/>
        </p:nvSpPr>
        <p:spPr>
          <a:xfrm>
            <a:off x="2843808" y="71964"/>
            <a:ext cx="598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repite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E1ADEF-DDBC-4314-A736-6318E05B2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91680" y="84546"/>
            <a:ext cx="714496" cy="71449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3D3A10-FF42-450C-827E-E626D8CC5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95734" y="4025448"/>
            <a:ext cx="271463" cy="2714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2BB8B2-32CE-4B01-BF5B-BA330E6AE3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47704" y="3998005"/>
            <a:ext cx="271463" cy="2714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EA7DE-F8A5-4646-B5E7-1956CB078E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40635" y="4063876"/>
            <a:ext cx="271463" cy="2714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D21287-F317-4E0A-AFB3-5A49A09A275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560002" y="6035559"/>
            <a:ext cx="271463" cy="2714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F1D1E4-945C-4379-A2D3-F54095B9E2E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91704" y="5997285"/>
            <a:ext cx="271463" cy="2714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1BFD81-B30D-41C1-8B61-883D835F7EA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28498" y="6012143"/>
            <a:ext cx="271463" cy="271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4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4213" y="908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bg2"/>
                </a:solidFill>
              </a:rPr>
              <a:t>¿</a:t>
            </a:r>
            <a:r>
              <a:rPr lang="en-GB" sz="4000" dirty="0" err="1">
                <a:solidFill>
                  <a:schemeClr val="bg2"/>
                </a:solidFill>
              </a:rPr>
              <a:t>Tienes</a:t>
            </a:r>
            <a:r>
              <a:rPr lang="en-GB" sz="4000" dirty="0">
                <a:solidFill>
                  <a:schemeClr val="bg2"/>
                </a:solidFill>
              </a:rPr>
              <a:t> </a:t>
            </a:r>
            <a:r>
              <a:rPr lang="en-GB" sz="4000" dirty="0" err="1">
                <a:solidFill>
                  <a:schemeClr val="bg2"/>
                </a:solidFill>
              </a:rPr>
              <a:t>animales</a:t>
            </a:r>
            <a:r>
              <a:rPr lang="en-GB" sz="40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292725" y="2852738"/>
            <a:ext cx="1800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5364" name="Picture 4" descr="MCj043471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738"/>
            <a:ext cx="9223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6759" y="4196407"/>
            <a:ext cx="2948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Si, </a:t>
            </a:r>
            <a:r>
              <a:rPr lang="en-GB" dirty="0" err="1">
                <a:solidFill>
                  <a:schemeClr val="bg2"/>
                </a:solidFill>
              </a:rPr>
              <a:t>tengo</a:t>
            </a:r>
            <a:r>
              <a:rPr lang="en-GB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4214045"/>
            <a:ext cx="2863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No, </a:t>
            </a:r>
            <a:r>
              <a:rPr lang="en-GB" dirty="0" err="1">
                <a:solidFill>
                  <a:schemeClr val="bg2"/>
                </a:solidFill>
              </a:rPr>
              <a:t>tengo</a:t>
            </a:r>
            <a:r>
              <a:rPr lang="en-GB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F386A1-395E-4EA5-BA9D-E40CFC57A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431" y="548680"/>
            <a:ext cx="520193" cy="5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8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89" y="366428"/>
            <a:ext cx="1154822" cy="8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34" y="2256419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49" y="2160555"/>
            <a:ext cx="12017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69" y="5211293"/>
            <a:ext cx="12239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pet mou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69" y="4143245"/>
            <a:ext cx="10017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-270341" y="1362661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dirty="0" err="1">
                <a:solidFill>
                  <a:schemeClr val="bg2"/>
                </a:solidFill>
              </a:rPr>
              <a:t>Tienes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animales</a:t>
            </a:r>
            <a:r>
              <a:rPr lang="en-GB" dirty="0">
                <a:solidFill>
                  <a:schemeClr val="bg2"/>
                </a:solidFill>
              </a:rPr>
              <a:t>?</a:t>
            </a:r>
          </a:p>
        </p:txBody>
      </p:sp>
      <p:pic>
        <p:nvPicPr>
          <p:cNvPr id="13" name="Picture 4" descr="HAMSTER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87" y="223362"/>
            <a:ext cx="1209078" cy="113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MCj0434713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4" y="338554"/>
            <a:ext cx="9223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MCj0434713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0" y="2289142"/>
            <a:ext cx="9223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15131" y="3913354"/>
            <a:ext cx="103354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9322" y="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wheels on the bus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1967" y="549016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4965" y="225788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40614" y="5059109"/>
            <a:ext cx="103354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X</a:t>
            </a:r>
          </a:p>
        </p:txBody>
      </p:sp>
      <p:sp>
        <p:nvSpPr>
          <p:cNvPr id="28" name="Rectangle 10"/>
          <p:cNvSpPr txBox="1">
            <a:spLocks noChangeArrowheads="1"/>
          </p:cNvSpPr>
          <p:nvPr/>
        </p:nvSpPr>
        <p:spPr bwMode="auto">
          <a:xfrm>
            <a:off x="19473" y="6024435"/>
            <a:ext cx="37428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No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lo </a:t>
            </a:r>
            <a:r>
              <a:rPr kumimoji="0" lang="en-GB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tengo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.</a:t>
            </a:r>
          </a:p>
        </p:txBody>
      </p:sp>
      <p:sp>
        <p:nvSpPr>
          <p:cNvPr id="19" name="Rectangle 10"/>
          <p:cNvSpPr txBox="1">
            <a:spLocks noChangeArrowheads="1"/>
          </p:cNvSpPr>
          <p:nvPr/>
        </p:nvSpPr>
        <p:spPr bwMode="auto">
          <a:xfrm>
            <a:off x="-270341" y="330491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kern="0" dirty="0" err="1">
                <a:solidFill>
                  <a:schemeClr val="bg2"/>
                </a:solidFill>
              </a:rPr>
              <a:t>Tienes</a:t>
            </a:r>
            <a:r>
              <a:rPr lang="en-GB" kern="0" dirty="0">
                <a:solidFill>
                  <a:schemeClr val="bg2"/>
                </a:solidFill>
              </a:rPr>
              <a:t> </a:t>
            </a:r>
            <a:r>
              <a:rPr lang="en-GB" kern="0" dirty="0" err="1">
                <a:solidFill>
                  <a:schemeClr val="bg2"/>
                </a:solidFill>
              </a:rPr>
              <a:t>animales</a:t>
            </a:r>
            <a:r>
              <a:rPr lang="en-GB" kern="0" dirty="0">
                <a:solidFill>
                  <a:schemeClr val="bg2"/>
                </a:solidFill>
              </a:rPr>
              <a:t>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10C447-7AAD-434D-8648-4450B9E1B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47238" y="544997"/>
            <a:ext cx="950798" cy="9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7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1053125"/>
            <a:ext cx="1707028" cy="170702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560" y="24208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bg2"/>
                </a:solidFill>
              </a:rPr>
              <a:t>¿</a:t>
            </a:r>
            <a:r>
              <a:rPr lang="en-GB" sz="4000" dirty="0" err="1">
                <a:solidFill>
                  <a:schemeClr val="bg2"/>
                </a:solidFill>
              </a:rPr>
              <a:t>Tienes</a:t>
            </a:r>
            <a:r>
              <a:rPr lang="en-GB" sz="4000" dirty="0">
                <a:solidFill>
                  <a:schemeClr val="bg2"/>
                </a:solidFill>
              </a:rPr>
              <a:t> </a:t>
            </a:r>
            <a:r>
              <a:rPr lang="en-GB" sz="4000" dirty="0" err="1">
                <a:solidFill>
                  <a:schemeClr val="bg2"/>
                </a:solidFill>
              </a:rPr>
              <a:t>animales</a:t>
            </a:r>
            <a:r>
              <a:rPr lang="en-GB" sz="4000" dirty="0">
                <a:solidFill>
                  <a:schemeClr val="bg2"/>
                </a:solidFill>
              </a:rPr>
              <a:t> 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1" y="3839334"/>
            <a:ext cx="1484011" cy="1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22" y="3796123"/>
            <a:ext cx="1201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et mou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27" y="3910883"/>
            <a:ext cx="1001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27" y="3675714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AMSTER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95" y="3882543"/>
            <a:ext cx="1207215" cy="1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59" y="3788427"/>
            <a:ext cx="12239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23514" t="10333" b="58473"/>
          <a:stretch/>
        </p:blipFill>
        <p:spPr>
          <a:xfrm>
            <a:off x="6514477" y="5154903"/>
            <a:ext cx="702674" cy="792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E22058-A15B-41F4-B02A-9D7610311BFF}"/>
              </a:ext>
            </a:extLst>
          </p:cNvPr>
          <p:cNvSpPr txBox="1"/>
          <p:nvPr/>
        </p:nvSpPr>
        <p:spPr>
          <a:xfrm>
            <a:off x="2482029" y="5115576"/>
            <a:ext cx="54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A3574-D732-43A0-BC2A-26DE6077BA45}"/>
              </a:ext>
            </a:extLst>
          </p:cNvPr>
          <p:cNvSpPr txBox="1"/>
          <p:nvPr/>
        </p:nvSpPr>
        <p:spPr>
          <a:xfrm>
            <a:off x="4024583" y="5111317"/>
            <a:ext cx="54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A5419-4E38-428B-A6C2-24DDDAE9693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514" t="10333" b="58473"/>
          <a:stretch/>
        </p:blipFill>
        <p:spPr>
          <a:xfrm>
            <a:off x="5215800" y="5135329"/>
            <a:ext cx="702674" cy="7920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548864-4957-48B5-9082-2576E337C2D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514" t="10333" b="58473"/>
          <a:stretch/>
        </p:blipFill>
        <p:spPr>
          <a:xfrm>
            <a:off x="792849" y="5291303"/>
            <a:ext cx="702674" cy="7920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DB780D-F271-4504-80B3-819679394682}"/>
              </a:ext>
            </a:extLst>
          </p:cNvPr>
          <p:cNvSpPr txBox="1"/>
          <p:nvPr/>
        </p:nvSpPr>
        <p:spPr>
          <a:xfrm>
            <a:off x="7882629" y="5111317"/>
            <a:ext cx="54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B9847-10B5-440C-815D-D0893F99FC97}"/>
              </a:ext>
            </a:extLst>
          </p:cNvPr>
          <p:cNvSpPr txBox="1"/>
          <p:nvPr/>
        </p:nvSpPr>
        <p:spPr>
          <a:xfrm>
            <a:off x="1808377" y="95290"/>
            <a:ext cx="4794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=practice</a:t>
            </a:r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758FA3-55F7-4299-9870-9561F166B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8859" y="283684"/>
            <a:ext cx="769441" cy="769441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D2D56C-1C61-4601-B1DA-BD5665A1A2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37889" y="6021288"/>
            <a:ext cx="464743" cy="4647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2E21EC-6CFD-44DA-AADD-00903BF2654B}"/>
              </a:ext>
            </a:extLst>
          </p:cNvPr>
          <p:cNvSpPr txBox="1"/>
          <p:nvPr/>
        </p:nvSpPr>
        <p:spPr>
          <a:xfrm>
            <a:off x="2395939" y="5872662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2"/>
                </a:solidFill>
              </a:rPr>
              <a:t>answers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D8BBCAAF-9AD9-4BD9-B854-6649ABE2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402" y="275067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5" name="Picture 4" descr="MCj04347130000[1]">
            <a:extLst>
              <a:ext uri="{FF2B5EF4-FFF2-40B4-BE49-F238E27FC236}">
                <a16:creationId xmlns:a16="http://schemas.microsoft.com/office/drawing/2014/main" id="{35CDF8E4-08BA-4809-AE01-38DD16DB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14978"/>
            <a:ext cx="638637" cy="66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034F8B7-E5CC-44D7-B6CC-4D2E7348905A}"/>
              </a:ext>
            </a:extLst>
          </p:cNvPr>
          <p:cNvSpPr txBox="1"/>
          <p:nvPr/>
        </p:nvSpPr>
        <p:spPr>
          <a:xfrm>
            <a:off x="7189953" y="1999922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</a:rPr>
              <a:t>Si, tengo.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D2B18A-9BB1-4C78-B6BD-6CCEE86F9B76}"/>
              </a:ext>
            </a:extLst>
          </p:cNvPr>
          <p:cNvSpPr txBox="1"/>
          <p:nvPr/>
        </p:nvSpPr>
        <p:spPr>
          <a:xfrm>
            <a:off x="7227969" y="2743308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</a:rPr>
              <a:t>No, </a:t>
            </a:r>
            <a:r>
              <a:rPr lang="en-GB" sz="2400" dirty="0" err="1">
                <a:solidFill>
                  <a:schemeClr val="bg2"/>
                </a:solidFill>
              </a:rPr>
              <a:t>tengo</a:t>
            </a:r>
            <a:r>
              <a:rPr lang="en-GB" sz="24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294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6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38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bg2"/>
                </a:solidFill>
              </a:rPr>
              <a:t>Plenary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978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>
                <a:solidFill>
                  <a:schemeClr val="bg2"/>
                </a:solidFill>
              </a:rPr>
              <a:t>Check vocabulary</a:t>
            </a:r>
          </a:p>
          <a:p>
            <a:pPr eaLnBrk="1" hangingPunct="1">
              <a:buFontTx/>
              <a:buNone/>
            </a:pPr>
            <a:r>
              <a:rPr lang="en-GB" dirty="0">
                <a:solidFill>
                  <a:schemeClr val="bg2"/>
                </a:solidFill>
              </a:rPr>
              <a:t>Ask differentiated  and open-ended questions </a:t>
            </a:r>
          </a:p>
          <a:p>
            <a:pPr eaLnBrk="1" hangingPunct="1">
              <a:buFontTx/>
              <a:buNone/>
            </a:pPr>
            <a:r>
              <a:rPr lang="en-GB" dirty="0">
                <a:solidFill>
                  <a:schemeClr val="bg2"/>
                </a:solidFill>
              </a:rPr>
              <a:t>Discuss what they found easy/difficult</a:t>
            </a:r>
          </a:p>
          <a:p>
            <a:pPr eaLnBrk="1" hangingPunct="1">
              <a:buFontTx/>
              <a:buNone/>
            </a:pPr>
            <a:r>
              <a:rPr lang="en-GB" dirty="0">
                <a:solidFill>
                  <a:schemeClr val="bg2"/>
                </a:solidFill>
              </a:rPr>
              <a:t>Discuss what strategies they used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24580" name="Picture 4" descr="MCj042581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49275"/>
            <a:ext cx="1895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76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9439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GB" dirty="0">
                <a:solidFill>
                  <a:schemeClr val="bg2"/>
                </a:solidFill>
              </a:rPr>
              <a:t>L.I: </a:t>
            </a:r>
            <a:r>
              <a:rPr lang="en-GB" sz="3200" dirty="0">
                <a:solidFill>
                  <a:schemeClr val="bg2"/>
                </a:solidFill>
              </a:rPr>
              <a:t>To recognise pets according to their colour in Spanish.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GB" sz="2400" dirty="0"/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Success Criteria;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can listen and choose the pet with the correct colour.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can name a pet and it’s colour in Spanish.</a:t>
            </a:r>
          </a:p>
          <a:p>
            <a:pPr algn="l" eaLnBrk="1" hangingPunct="1">
              <a:lnSpc>
                <a:spcPct val="90000"/>
              </a:lnSpc>
            </a:pP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BD7569-9A60-43C6-BD99-8DC17A1186C7}"/>
              </a:ext>
            </a:extLst>
          </p:cNvPr>
          <p:cNvSpPr txBox="1"/>
          <p:nvPr/>
        </p:nvSpPr>
        <p:spPr>
          <a:xfrm>
            <a:off x="4932040" y="620688"/>
            <a:ext cx="2498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Week 6</a:t>
            </a:r>
          </a:p>
        </p:txBody>
      </p:sp>
    </p:spTree>
    <p:extLst>
      <p:ext uri="{BB962C8B-B14F-4D97-AF65-F5344CB8AC3E}">
        <p14:creationId xmlns:p14="http://schemas.microsoft.com/office/powerpoint/2010/main" val="299691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628" y="987958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chemeClr val="bg2"/>
                </a:solidFill>
              </a:rPr>
              <a:t>¿</a:t>
            </a:r>
            <a:r>
              <a:rPr lang="en-GB" b="1" dirty="0" err="1">
                <a:solidFill>
                  <a:schemeClr val="bg2"/>
                </a:solidFill>
              </a:rPr>
              <a:t>Tienes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animales</a:t>
            </a:r>
            <a:r>
              <a:rPr lang="en-GB" b="1" dirty="0">
                <a:solidFill>
                  <a:schemeClr val="bg2"/>
                </a:solidFill>
              </a:rPr>
              <a:t>?</a:t>
            </a: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12160" y="1702905"/>
            <a:ext cx="3888432" cy="584775"/>
            <a:chOff x="4666008" y="4359542"/>
            <a:chExt cx="4237635" cy="888316"/>
          </a:xfrm>
        </p:grpSpPr>
        <p:sp>
          <p:nvSpPr>
            <p:cNvPr id="22531" name="Text Box 4"/>
            <p:cNvSpPr txBox="1">
              <a:spLocks noChangeArrowheads="1"/>
            </p:cNvSpPr>
            <p:nvPr/>
          </p:nvSpPr>
          <p:spPr bwMode="auto">
            <a:xfrm>
              <a:off x="5292080" y="4359542"/>
              <a:ext cx="3611563" cy="888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 dirty="0">
                  <a:solidFill>
                    <a:schemeClr val="bg2"/>
                  </a:solidFill>
                </a:rPr>
                <a:t>No </a:t>
              </a:r>
              <a:r>
                <a:rPr lang="en-GB" sz="3200" b="1" dirty="0" err="1">
                  <a:solidFill>
                    <a:schemeClr val="bg2"/>
                  </a:solidFill>
                </a:rPr>
                <a:t>tengo</a:t>
              </a:r>
              <a:endParaRPr lang="en-GB" sz="3200" b="1" dirty="0">
                <a:solidFill>
                  <a:schemeClr val="bg2"/>
                </a:solidFill>
              </a:endParaRPr>
            </a:p>
          </p:txBody>
        </p:sp>
        <p:pic>
          <p:nvPicPr>
            <p:cNvPr id="22533" name="Picture 6" descr="MCj0432537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008" y="4359542"/>
              <a:ext cx="641541" cy="6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http://d.wapday.com/animation/ccontennt/10048-f/dave_shaking_head_no.gif?__sid=ggl&amp;lang=e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41" y="574064"/>
            <a:ext cx="1153654" cy="11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download.installmob.com/animation/ccontennt/10046-f/dave_nodding_head_yes.gif?__sid=IFR1WIM&amp;lang=en&amp;__mt=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5" y="608245"/>
            <a:ext cx="1093085" cy="10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7718" y="1649190"/>
            <a:ext cx="1872700" cy="633990"/>
            <a:chOff x="1329890" y="4119298"/>
            <a:chExt cx="1872700" cy="633990"/>
          </a:xfrm>
        </p:grpSpPr>
        <p:pic>
          <p:nvPicPr>
            <p:cNvPr id="22532" name="Picture 10" descr="MCj04347130000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890" y="4150038"/>
              <a:ext cx="574675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54144" y="4119298"/>
              <a:ext cx="13484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GB" sz="3200" b="1" dirty="0" err="1">
                  <a:solidFill>
                    <a:srgbClr val="000000"/>
                  </a:solidFill>
                </a:rPr>
                <a:t>Tengo</a:t>
              </a:r>
              <a:endParaRPr lang="en-GB" sz="32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80" y="4691088"/>
            <a:ext cx="1201738" cy="1223962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25" y="4772910"/>
            <a:ext cx="1223963" cy="1122362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et mou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28" y="4847252"/>
            <a:ext cx="1001713" cy="1081087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50" y="2510648"/>
            <a:ext cx="1345432" cy="1031318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35" y="2377412"/>
            <a:ext cx="1092806" cy="1157914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AMST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15" y="2474316"/>
            <a:ext cx="1171599" cy="1103983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785" y="3642694"/>
            <a:ext cx="252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un hamster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9402" y="6109354"/>
            <a:ext cx="252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un </a:t>
            </a:r>
            <a:r>
              <a:rPr lang="en-GB" sz="3200" b="1" dirty="0" err="1">
                <a:solidFill>
                  <a:schemeClr val="bg2"/>
                </a:solidFill>
              </a:rPr>
              <a:t>pez</a:t>
            </a:r>
            <a:endParaRPr lang="en-GB" sz="3200" b="1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1056" y="6220726"/>
            <a:ext cx="233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un </a:t>
            </a:r>
            <a:r>
              <a:rPr lang="en-GB" sz="3200" b="1" dirty="0" err="1">
                <a:solidFill>
                  <a:schemeClr val="bg2"/>
                </a:solidFill>
              </a:rPr>
              <a:t>conejo</a:t>
            </a:r>
            <a:endParaRPr lang="en-GB" sz="3200" b="1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2120" y="3699367"/>
            <a:ext cx="207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un </a:t>
            </a:r>
            <a:r>
              <a:rPr lang="en-GB" sz="3200" b="1" dirty="0" err="1">
                <a:solidFill>
                  <a:schemeClr val="bg2"/>
                </a:solidFill>
              </a:rPr>
              <a:t>gato</a:t>
            </a:r>
            <a:endParaRPr lang="en-GB" sz="3200" b="1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0539" y="3650640"/>
            <a:ext cx="252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un </a:t>
            </a:r>
            <a:r>
              <a:rPr lang="en-GB" sz="3200" b="1" dirty="0" err="1">
                <a:solidFill>
                  <a:schemeClr val="bg2"/>
                </a:solidFill>
              </a:rPr>
              <a:t>perro</a:t>
            </a:r>
            <a:endParaRPr lang="en-GB" sz="3200" b="1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0538" y="6156961"/>
            <a:ext cx="252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bg2"/>
                </a:solidFill>
              </a:rPr>
              <a:t>une</a:t>
            </a:r>
            <a:r>
              <a:rPr lang="en-GB" sz="3200" b="1" dirty="0">
                <a:solidFill>
                  <a:schemeClr val="bg2"/>
                </a:solidFill>
              </a:rPr>
              <a:t> </a:t>
            </a:r>
            <a:r>
              <a:rPr lang="en-GB" sz="3200" b="1" dirty="0" err="1">
                <a:solidFill>
                  <a:schemeClr val="bg2"/>
                </a:solidFill>
              </a:rPr>
              <a:t>rat</a:t>
            </a:r>
            <a:r>
              <a:rPr lang="en-GB" sz="3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n-GB" sz="32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DE00F-7A1F-4F9D-AC22-F05F9E1DF4D8}"/>
              </a:ext>
            </a:extLst>
          </p:cNvPr>
          <p:cNvSpPr txBox="1"/>
          <p:nvPr/>
        </p:nvSpPr>
        <p:spPr>
          <a:xfrm>
            <a:off x="1808377" y="95290"/>
            <a:ext cx="4794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=practice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53865A-8F47-4265-826D-EE943B596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9628" y="95290"/>
            <a:ext cx="562887" cy="56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84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1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DE40FA3A95E4C8C2FDFD67197CDB3" ma:contentTypeVersion="12" ma:contentTypeDescription="Create a new document." ma:contentTypeScope="" ma:versionID="d2a8df81a860576e5307eeca42eca391">
  <xsd:schema xmlns:xsd="http://www.w3.org/2001/XMLSchema" xmlns:xs="http://www.w3.org/2001/XMLSchema" xmlns:p="http://schemas.microsoft.com/office/2006/metadata/properties" xmlns:ns2="410cdccf-20c1-427c-a298-4f240b1b74fb" xmlns:ns3="76a25498-0392-406a-8ce2-1e559b14a20a" targetNamespace="http://schemas.microsoft.com/office/2006/metadata/properties" ma:root="true" ma:fieldsID="4371ee45df1d001ee662c2da46913c08" ns2:_="" ns3:_="">
    <xsd:import namespace="410cdccf-20c1-427c-a298-4f240b1b74fb"/>
    <xsd:import namespace="76a25498-0392-406a-8ce2-1e559b14a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cdccf-20c1-427c-a298-4f240b1b7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25498-0392-406a-8ce2-1e559b14a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2BDF11-7E5E-49EF-B936-9F2DBC9C4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cdccf-20c1-427c-a298-4f240b1b74fb"/>
    <ds:schemaRef ds:uri="76a25498-0392-406a-8ce2-1e559b14a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ADBD0-3C3C-4F26-BB35-F5E68F90F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59922D-DC71-401A-89BA-9E97F27A5DE3}">
  <ds:schemaRefs>
    <ds:schemaRef ds:uri="http://purl.org/dc/terms/"/>
    <ds:schemaRef ds:uri="410cdccf-20c1-427c-a298-4f240b1b74fb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6a25498-0392-406a-8ce2-1e559b14a20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2298</TotalTime>
  <Words>290</Words>
  <Application>Microsoft Office PowerPoint</Application>
  <PresentationFormat>On-screen Show (4:3)</PresentationFormat>
  <Paragraphs>98</Paragraphs>
  <Slides>15</Slides>
  <Notes>8</Notes>
  <HiddenSlides>0</HiddenSlides>
  <MMClips>39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Times New Roman</vt:lpstr>
      <vt:lpstr>Blank Presentation</vt:lpstr>
      <vt:lpstr>L.I:To revise how to say what I have in Spanish. Context : Pets </vt:lpstr>
      <vt:lpstr>¿Tienes animales?=Have you got animals?</vt:lpstr>
      <vt:lpstr>PowerPoint Presentation</vt:lpstr>
      <vt:lpstr>Tienes animales?</vt:lpstr>
      <vt:lpstr>PowerPoint Presentation</vt:lpstr>
      <vt:lpstr>Plenary</vt:lpstr>
      <vt:lpstr>PowerPoint Presentation</vt:lpstr>
      <vt:lpstr>L.I: To recognise pets according to their colour in Spanish.</vt:lpstr>
      <vt:lpstr>¿Tienes animales? </vt:lpstr>
      <vt:lpstr>PowerPoint Presentation</vt:lpstr>
      <vt:lpstr>PowerPoint Presentation</vt:lpstr>
      <vt:lpstr>PowerPoint Presentation</vt:lpstr>
      <vt:lpstr>PowerPoint Presentation</vt:lpstr>
      <vt:lpstr>Plenary</vt:lpstr>
      <vt:lpstr>PowerPoint Presentation</vt:lpstr>
    </vt:vector>
  </TitlesOfParts>
  <Company>Ergo Computing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opinions</dc:title>
  <dc:creator>Preinstalled User</dc:creator>
  <cp:lastModifiedBy>Rachel Davie</cp:lastModifiedBy>
  <cp:revision>167</cp:revision>
  <cp:lastPrinted>2016-01-14T14:19:00Z</cp:lastPrinted>
  <dcterms:created xsi:type="dcterms:W3CDTF">2002-01-10T19:28:27Z</dcterms:created>
  <dcterms:modified xsi:type="dcterms:W3CDTF">2021-01-29T14:24:26Z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0x010100423DE40FA3A95E4C8C2FDFD67197CDB3</vt:lpwstr>
  </property>
</Properties>
</file>