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m4a" ContentType="audio/mp4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338" r:id="rId5"/>
    <p:sldId id="337" r:id="rId6"/>
    <p:sldId id="290" r:id="rId7"/>
    <p:sldId id="281" r:id="rId8"/>
    <p:sldId id="349" r:id="rId9"/>
    <p:sldId id="294" r:id="rId10"/>
    <p:sldId id="341" r:id="rId11"/>
    <p:sldId id="350" r:id="rId12"/>
    <p:sldId id="329" r:id="rId13"/>
    <p:sldId id="342" r:id="rId14"/>
    <p:sldId id="330" r:id="rId15"/>
    <p:sldId id="300" r:id="rId16"/>
    <p:sldId id="301" r:id="rId17"/>
    <p:sldId id="352" r:id="rId18"/>
    <p:sldId id="316" r:id="rId19"/>
    <p:sldId id="343" r:id="rId20"/>
    <p:sldId id="351" r:id="rId21"/>
  </p:sldIdLst>
  <p:sldSz cx="9144000" cy="6858000" type="screen4x3"/>
  <p:notesSz cx="6794500" cy="99314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FFFF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rgbClr val="FFFF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rgbClr val="FFFF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rgbClr val="FFFF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rgbClr val="FFFF00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996633"/>
    <a:srgbClr val="009900"/>
    <a:srgbClr val="FF00FF"/>
    <a:srgbClr val="00FF00"/>
    <a:srgbClr val="0000CC"/>
    <a:srgbClr val="9933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082" autoAdjust="0"/>
  </p:normalViewPr>
  <p:slideViewPr>
    <p:cSldViewPr>
      <p:cViewPr varScale="1">
        <p:scale>
          <a:sx n="82" d="100"/>
          <a:sy n="82" d="100"/>
        </p:scale>
        <p:origin x="146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B40158F-4ED9-4335-A5B5-A8768493AEC6}" type="datetimeFigureOut">
              <a:rPr lang="en-GB"/>
              <a:pPr>
                <a:defRPr/>
              </a:pPr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688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0" y="9432688"/>
            <a:ext cx="2945024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70A66E-AB06-40DF-BF44-F12A24B31C7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173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024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7890" y="0"/>
            <a:ext cx="2945024" cy="49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134" y="4717137"/>
            <a:ext cx="5436235" cy="446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688"/>
            <a:ext cx="2945024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7890" y="9432688"/>
            <a:ext cx="2945024" cy="49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70FA4C4-1E37-47A6-8E91-24BB03CA8B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24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28FB5-68E1-47DD-87D9-E9056672B88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83691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A020BB65-530D-4614-8637-2F1ECC4DF046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EEEE4C-BCA6-4DA9-AB85-B4D414A32A2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28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6EFBFA1-F059-4BF6-8DA3-0122CAD06811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17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453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84D8463-1111-4769-BE7B-EABC6192CD51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6EFBFA1-F059-4BF6-8DA3-0122CAD06811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poster</a:t>
            </a:r>
          </a:p>
        </p:txBody>
      </p:sp>
    </p:spTree>
    <p:extLst>
      <p:ext uri="{BB962C8B-B14F-4D97-AF65-F5344CB8AC3E}">
        <p14:creationId xmlns:p14="http://schemas.microsoft.com/office/powerpoint/2010/main" val="11104303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Mime to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0FA4C4-1E37-47A6-8E91-24BB03CA8BF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77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1383D5-F899-41B8-A411-9DB07AA1E8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770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31383D5-F899-41B8-A411-9DB07AA1E83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07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931383D5-F899-41B8-A411-9DB07AA1E832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D6EFBFA1-F059-4BF6-8DA3-0122CAD06811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poster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784D8463-1111-4769-BE7B-EABC6192CD51}" type="slidenum">
              <a:rPr lang="en-US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20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23307-C30C-413D-AD8B-8939AEB0CE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0186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BFD9B-F82D-4F85-A0EF-E7A84354876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167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F71FF-5601-4FEB-B240-9747C8A4F70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208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F0B86-3D75-42B2-9F3A-6AF740BF10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592768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32DFF-0787-4A4B-B6FC-7E37828AD2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1938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FC07C-8496-41EF-9BC7-10BC9E180B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19989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F048B-2C32-4DCD-A1F4-56ECD0FD34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45554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87C6F-1AAE-44E2-B37F-C666B1E9987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64911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A351C-6EEF-4911-98F0-F7C0F985669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8450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E215D-D9B1-4152-B722-82462D517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7796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F819E-582A-4D0E-BC8B-BF9FB6D641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0973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4C58E87A-C345-48A8-9275-23589C58D1D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FF00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FFFF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FFFF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png"/><Relationship Id="rId3" Type="http://schemas.openxmlformats.org/officeDocument/2006/relationships/audio" Target="../media/media1.m4a"/><Relationship Id="rId7" Type="http://schemas.microsoft.com/office/2007/relationships/hdphoto" Target="../media/hdphoto1.wdp"/><Relationship Id="rId12" Type="http://schemas.openxmlformats.org/officeDocument/2006/relationships/image" Target="../media/image6.png"/><Relationship Id="rId2" Type="http://schemas.microsoft.com/office/2007/relationships/media" Target="../media/media1.m4a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11" Type="http://schemas.openxmlformats.org/officeDocument/2006/relationships/image" Target="../media/image1.wmf"/><Relationship Id="rId5" Type="http://schemas.openxmlformats.org/officeDocument/2006/relationships/image" Target="../media/image2.png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4.wmf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wmf"/><Relationship Id="rId5" Type="http://schemas.openxmlformats.org/officeDocument/2006/relationships/image" Target="../media/image26.jpeg"/><Relationship Id="rId4" Type="http://schemas.openxmlformats.org/officeDocument/2006/relationships/image" Target="../media/image25.wmf"/><Relationship Id="rId9" Type="http://schemas.openxmlformats.org/officeDocument/2006/relationships/image" Target="../media/image27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microsoft.com/office/2007/relationships/media" Target="../media/media12.m4a"/><Relationship Id="rId18" Type="http://schemas.openxmlformats.org/officeDocument/2006/relationships/image" Target="../media/image22.wmf"/><Relationship Id="rId3" Type="http://schemas.microsoft.com/office/2007/relationships/media" Target="../media/media7.m4a"/><Relationship Id="rId21" Type="http://schemas.openxmlformats.org/officeDocument/2006/relationships/image" Target="../media/image25.wmf"/><Relationship Id="rId7" Type="http://schemas.microsoft.com/office/2007/relationships/media" Target="../media/media9.m4a"/><Relationship Id="rId12" Type="http://schemas.openxmlformats.org/officeDocument/2006/relationships/audio" Target="../media/media11.m4a"/><Relationship Id="rId17" Type="http://schemas.openxmlformats.org/officeDocument/2006/relationships/image" Target="../media/image21.wmf"/><Relationship Id="rId2" Type="http://schemas.openxmlformats.org/officeDocument/2006/relationships/audio" Target="../media/media6.m4a"/><Relationship Id="rId16" Type="http://schemas.openxmlformats.org/officeDocument/2006/relationships/notesSlide" Target="../notesSlides/notesSlide9.xml"/><Relationship Id="rId20" Type="http://schemas.openxmlformats.org/officeDocument/2006/relationships/image" Target="../media/image24.wmf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microsoft.com/office/2007/relationships/media" Target="../media/media11.m4a"/><Relationship Id="rId5" Type="http://schemas.microsoft.com/office/2007/relationships/media" Target="../media/media8.m4a"/><Relationship Id="rId15" Type="http://schemas.openxmlformats.org/officeDocument/2006/relationships/slideLayout" Target="../slideLayouts/slideLayout4.xml"/><Relationship Id="rId23" Type="http://schemas.openxmlformats.org/officeDocument/2006/relationships/image" Target="../media/image8.png"/><Relationship Id="rId10" Type="http://schemas.openxmlformats.org/officeDocument/2006/relationships/audio" Target="../media/media10.m4a"/><Relationship Id="rId19" Type="http://schemas.openxmlformats.org/officeDocument/2006/relationships/image" Target="../media/image23.jpeg"/><Relationship Id="rId4" Type="http://schemas.openxmlformats.org/officeDocument/2006/relationships/audio" Target="../media/media7.m4a"/><Relationship Id="rId9" Type="http://schemas.microsoft.com/office/2007/relationships/media" Target="../media/media10.m4a"/><Relationship Id="rId14" Type="http://schemas.openxmlformats.org/officeDocument/2006/relationships/audio" Target="../media/media12.m4a"/><Relationship Id="rId22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8.png"/><Relationship Id="rId5" Type="http://schemas.openxmlformats.org/officeDocument/2006/relationships/image" Target="../media/image30.wmf"/><Relationship Id="rId4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4.wmf"/><Relationship Id="rId12" Type="http://schemas.openxmlformats.org/officeDocument/2006/relationships/image" Target="../media/image8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2.wmf"/><Relationship Id="rId11" Type="http://schemas.openxmlformats.org/officeDocument/2006/relationships/image" Target="../media/image30.wmf"/><Relationship Id="rId5" Type="http://schemas.openxmlformats.org/officeDocument/2006/relationships/image" Target="../media/image21.wmf"/><Relationship Id="rId10" Type="http://schemas.openxmlformats.org/officeDocument/2006/relationships/image" Target="../media/image23.jpe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6.jpeg"/><Relationship Id="rId12" Type="http://schemas.openxmlformats.org/officeDocument/2006/relationships/image" Target="../media/image8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5.wmf"/><Relationship Id="rId11" Type="http://schemas.openxmlformats.org/officeDocument/2006/relationships/image" Target="../media/image31.png"/><Relationship Id="rId5" Type="http://schemas.openxmlformats.org/officeDocument/2006/relationships/image" Target="../media/image24.wmf"/><Relationship Id="rId10" Type="http://schemas.openxmlformats.org/officeDocument/2006/relationships/image" Target="../media/image23.jpe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13" Type="http://schemas.openxmlformats.org/officeDocument/2006/relationships/image" Target="http://t2.gstatic.com/images?q=tbn:h10u85yc1kHicM:" TargetMode="External"/><Relationship Id="rId18" Type="http://schemas.openxmlformats.org/officeDocument/2006/relationships/image" Target="../media/image13.png"/><Relationship Id="rId26" Type="http://schemas.openxmlformats.org/officeDocument/2006/relationships/image" Target="../media/image8.png"/><Relationship Id="rId3" Type="http://schemas.microsoft.com/office/2007/relationships/media" Target="../media/media3.m4a"/><Relationship Id="rId21" Type="http://schemas.openxmlformats.org/officeDocument/2006/relationships/image" Target="../media/image16.png"/><Relationship Id="rId7" Type="http://schemas.microsoft.com/office/2007/relationships/media" Target="../media/media5.m4a"/><Relationship Id="rId12" Type="http://schemas.openxmlformats.org/officeDocument/2006/relationships/image" Target="../media/image9.jpeg"/><Relationship Id="rId17" Type="http://schemas.openxmlformats.org/officeDocument/2006/relationships/image" Target="../media/image12.png"/><Relationship Id="rId25" Type="http://schemas.openxmlformats.org/officeDocument/2006/relationships/image" Target="../media/image20.png"/><Relationship Id="rId2" Type="http://schemas.openxmlformats.org/officeDocument/2006/relationships/audio" Target="../media/media2.m4a"/><Relationship Id="rId16" Type="http://schemas.openxmlformats.org/officeDocument/2006/relationships/image" Target="../media/image11.png"/><Relationship Id="rId20" Type="http://schemas.openxmlformats.org/officeDocument/2006/relationships/image" Target="../media/image15.png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hyperlink" Target="http://www.google.com/imgres?imgurl=http://www.useitright.com/useitright/images/ladies-and-gents.jpg&amp;imgrefurl=http://www.useitright.com/useitright/index.php?main_page=index&amp;cPath=2&amp;usg=__UyZTDvlP2NY3uJz-vYykqu8aW2E=&amp;h=1010&amp;w=1347&amp;sz=40&amp;hl=en&amp;start=7&amp;zoom=1&amp;itbs=1&amp;tbnid=h10u85yc1kHicM:&amp;tbnh=112&amp;tbnw=150&amp;prev=/images?q=ladies+and+gents+toilet+signs&amp;hl=en&amp;gbv=2&amp;tbs=isch:1" TargetMode="External"/><Relationship Id="rId24" Type="http://schemas.openxmlformats.org/officeDocument/2006/relationships/image" Target="../media/image19.jpeg"/><Relationship Id="rId5" Type="http://schemas.microsoft.com/office/2007/relationships/media" Target="../media/media4.m4a"/><Relationship Id="rId15" Type="http://schemas.openxmlformats.org/officeDocument/2006/relationships/image" Target="../media/image10.png"/><Relationship Id="rId23" Type="http://schemas.openxmlformats.org/officeDocument/2006/relationships/image" Target="../media/image18.png"/><Relationship Id="rId10" Type="http://schemas.openxmlformats.org/officeDocument/2006/relationships/notesSlide" Target="../notesSlides/notesSlide1.xml"/><Relationship Id="rId19" Type="http://schemas.openxmlformats.org/officeDocument/2006/relationships/image" Target="../media/image14.png"/><Relationship Id="rId4" Type="http://schemas.openxmlformats.org/officeDocument/2006/relationships/audio" Target="../media/media3.m4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4.emf"/><Relationship Id="rId22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m4a"/><Relationship Id="rId13" Type="http://schemas.microsoft.com/office/2007/relationships/media" Target="../media/media12.m4a"/><Relationship Id="rId18" Type="http://schemas.openxmlformats.org/officeDocument/2006/relationships/image" Target="../media/image22.wmf"/><Relationship Id="rId3" Type="http://schemas.microsoft.com/office/2007/relationships/media" Target="../media/media7.m4a"/><Relationship Id="rId21" Type="http://schemas.openxmlformats.org/officeDocument/2006/relationships/image" Target="../media/image25.wmf"/><Relationship Id="rId7" Type="http://schemas.microsoft.com/office/2007/relationships/media" Target="../media/media9.m4a"/><Relationship Id="rId12" Type="http://schemas.openxmlformats.org/officeDocument/2006/relationships/audio" Target="../media/media11.m4a"/><Relationship Id="rId17" Type="http://schemas.openxmlformats.org/officeDocument/2006/relationships/image" Target="../media/image21.wmf"/><Relationship Id="rId2" Type="http://schemas.openxmlformats.org/officeDocument/2006/relationships/audio" Target="../media/media6.m4a"/><Relationship Id="rId16" Type="http://schemas.openxmlformats.org/officeDocument/2006/relationships/notesSlide" Target="../notesSlides/notesSlide2.xml"/><Relationship Id="rId20" Type="http://schemas.openxmlformats.org/officeDocument/2006/relationships/image" Target="../media/image24.wmf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microsoft.com/office/2007/relationships/media" Target="../media/media11.m4a"/><Relationship Id="rId5" Type="http://schemas.microsoft.com/office/2007/relationships/media" Target="../media/media8.m4a"/><Relationship Id="rId15" Type="http://schemas.openxmlformats.org/officeDocument/2006/relationships/slideLayout" Target="../slideLayouts/slideLayout4.xml"/><Relationship Id="rId23" Type="http://schemas.openxmlformats.org/officeDocument/2006/relationships/image" Target="../media/image8.png"/><Relationship Id="rId10" Type="http://schemas.openxmlformats.org/officeDocument/2006/relationships/audio" Target="../media/media10.m4a"/><Relationship Id="rId19" Type="http://schemas.openxmlformats.org/officeDocument/2006/relationships/image" Target="../media/image23.jpeg"/><Relationship Id="rId4" Type="http://schemas.openxmlformats.org/officeDocument/2006/relationships/audio" Target="../media/media7.m4a"/><Relationship Id="rId9" Type="http://schemas.microsoft.com/office/2007/relationships/media" Target="../media/media10.m4a"/><Relationship Id="rId14" Type="http://schemas.openxmlformats.org/officeDocument/2006/relationships/audio" Target="../media/media12.m4a"/><Relationship Id="rId22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24.wmf"/><Relationship Id="rId7" Type="http://schemas.openxmlformats.org/officeDocument/2006/relationships/image" Target="../media/image2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wmf"/><Relationship Id="rId5" Type="http://schemas.openxmlformats.org/officeDocument/2006/relationships/image" Target="../media/image26.jpeg"/><Relationship Id="rId4" Type="http://schemas.openxmlformats.org/officeDocument/2006/relationships/image" Target="../media/image25.wmf"/><Relationship Id="rId9" Type="http://schemas.openxmlformats.org/officeDocument/2006/relationships/image" Target="../media/image2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8.png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6.jpeg"/><Relationship Id="rId12" Type="http://schemas.microsoft.com/office/2007/relationships/hdphoto" Target="../media/hdphoto2.wdp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24.wmf"/><Relationship Id="rId11" Type="http://schemas.openxmlformats.org/officeDocument/2006/relationships/image" Target="../media/image29.png"/><Relationship Id="rId5" Type="http://schemas.openxmlformats.org/officeDocument/2006/relationships/image" Target="../media/image21.wmf"/><Relationship Id="rId10" Type="http://schemas.openxmlformats.org/officeDocument/2006/relationships/image" Target="../media/image25.wm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1.wm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wmf"/><Relationship Id="rId5" Type="http://schemas.openxmlformats.org/officeDocument/2006/relationships/image" Target="../media/image26.jpeg"/><Relationship Id="rId10" Type="http://schemas.microsoft.com/office/2007/relationships/hdphoto" Target="../media/hdphoto2.wdp"/><Relationship Id="rId4" Type="http://schemas.openxmlformats.org/officeDocument/2006/relationships/image" Target="../media/image24.wmf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1.wm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wmf"/><Relationship Id="rId5" Type="http://schemas.openxmlformats.org/officeDocument/2006/relationships/image" Target="../media/image26.jpeg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4713" y="0"/>
            <a:ext cx="9144000" cy="6885384"/>
            <a:chOff x="0" y="-27384"/>
            <a:chExt cx="9144000" cy="6885384"/>
          </a:xfrm>
        </p:grpSpPr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7384"/>
              <a:ext cx="9144000" cy="6885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8041171" y="2420887"/>
              <a:ext cx="288031" cy="10866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" name="Oval Callout 1"/>
          <p:cNvSpPr/>
          <p:nvPr/>
        </p:nvSpPr>
        <p:spPr>
          <a:xfrm>
            <a:off x="-130450" y="1434322"/>
            <a:ext cx="4094773" cy="1994799"/>
          </a:xfrm>
          <a:prstGeom prst="wedgeEllipseCallout">
            <a:avLst>
              <a:gd name="adj1" fmla="val 24463"/>
              <a:gd name="adj2" fmla="val 8996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GB" sz="2000">
              <a:solidFill>
                <a:schemeClr val="bg2"/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3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1720" y="4221088"/>
            <a:ext cx="1646272" cy="234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3607" y="1931747"/>
            <a:ext cx="710919" cy="106548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060" y="2111145"/>
            <a:ext cx="803033" cy="84302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75824"/>
              </p:ext>
            </p:extLst>
          </p:nvPr>
        </p:nvGraphicFramePr>
        <p:xfrm>
          <a:off x="251520" y="1941028"/>
          <a:ext cx="704154" cy="1034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r:id="rId10" imgW="2326741" imgH="3468986" progId="">
                  <p:embed/>
                </p:oleObj>
              </mc:Choice>
              <mc:Fallback>
                <p:oleObj r:id="rId10" imgW="2326741" imgH="3468986" progId="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941028"/>
                        <a:ext cx="704154" cy="1034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1827593" y="2085224"/>
            <a:ext cx="1039160" cy="894864"/>
            <a:chOff x="0" y="0"/>
            <a:chExt cx="3219450" cy="1933575"/>
          </a:xfrm>
          <a:solidFill>
            <a:srgbClr val="FFFF00"/>
          </a:solidFill>
        </p:grpSpPr>
        <p:sp>
          <p:nvSpPr>
            <p:cNvPr id="19" name="Rounded Rectangle 18"/>
            <p:cNvSpPr/>
            <p:nvPr/>
          </p:nvSpPr>
          <p:spPr>
            <a:xfrm>
              <a:off x="0" y="0"/>
              <a:ext cx="3219450" cy="1933575"/>
            </a:xfrm>
            <a:prstGeom prst="roundRect">
              <a:avLst/>
            </a:prstGeom>
            <a:grpFill/>
            <a:ln w="41275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2000">
                <a:solidFill>
                  <a:schemeClr val="bg2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8" r="16964" b="31109"/>
            <a:stretch/>
          </p:blipFill>
          <p:spPr bwMode="auto">
            <a:xfrm>
              <a:off x="295275" y="285750"/>
              <a:ext cx="1238250" cy="1257300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11" r="16518" b="31250"/>
            <a:stretch/>
          </p:blipFill>
          <p:spPr bwMode="auto">
            <a:xfrm>
              <a:off x="1733550" y="285750"/>
              <a:ext cx="1209675" cy="1257300"/>
            </a:xfrm>
            <a:prstGeom prst="rect">
              <a:avLst/>
            </a:prstGeom>
            <a:grp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22" name="Oval Callout 21"/>
          <p:cNvSpPr/>
          <p:nvPr/>
        </p:nvSpPr>
        <p:spPr>
          <a:xfrm>
            <a:off x="7380312" y="1795500"/>
            <a:ext cx="1431776" cy="1157297"/>
          </a:xfrm>
          <a:prstGeom prst="wedgeEllipseCallout">
            <a:avLst>
              <a:gd name="adj1" fmla="val -90732"/>
              <a:gd name="adj2" fmla="val -1563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chemeClr val="bg2"/>
                </a:solidFill>
              </a:rPr>
              <a:t>Si, </a:t>
            </a:r>
            <a:r>
              <a:rPr lang="en-GB" sz="2000" b="1" dirty="0" err="1">
                <a:solidFill>
                  <a:schemeClr val="bg2"/>
                </a:solidFill>
              </a:rPr>
              <a:t>claro</a:t>
            </a:r>
            <a:r>
              <a:rPr lang="en-GB" sz="2000" b="1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1926980" y="116632"/>
            <a:ext cx="1431776" cy="1157297"/>
          </a:xfrm>
          <a:prstGeom prst="wedgeEllipseCallout">
            <a:avLst>
              <a:gd name="adj1" fmla="val -88942"/>
              <a:gd name="adj2" fmla="val 582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chemeClr val="bg2"/>
                </a:solidFill>
              </a:rPr>
              <a:t>Buenos </a:t>
            </a:r>
            <a:r>
              <a:rPr lang="en-GB" sz="2000" b="1" dirty="0" err="1">
                <a:solidFill>
                  <a:schemeClr val="bg2"/>
                </a:solidFill>
              </a:rPr>
              <a:t>días</a:t>
            </a:r>
            <a:endParaRPr lang="en-GB" sz="2000" b="1" dirty="0">
              <a:solidFill>
                <a:schemeClr val="bg2"/>
              </a:solidFill>
            </a:endParaRPr>
          </a:p>
        </p:txBody>
      </p:sp>
      <p:sp>
        <p:nvSpPr>
          <p:cNvPr id="24" name="Oval Callout 23"/>
          <p:cNvSpPr/>
          <p:nvPr/>
        </p:nvSpPr>
        <p:spPr>
          <a:xfrm>
            <a:off x="7380312" y="277025"/>
            <a:ext cx="1431776" cy="1157297"/>
          </a:xfrm>
          <a:prstGeom prst="wedgeEllipseCallout">
            <a:avLst>
              <a:gd name="adj1" fmla="val -88942"/>
              <a:gd name="adj2" fmla="val 5821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>
                <a:solidFill>
                  <a:schemeClr val="bg2"/>
                </a:solidFill>
              </a:rPr>
              <a:t>Buenos </a:t>
            </a:r>
            <a:r>
              <a:rPr lang="en-GB" sz="2000" b="1" dirty="0" err="1">
                <a:solidFill>
                  <a:schemeClr val="bg2"/>
                </a:solidFill>
              </a:rPr>
              <a:t>días</a:t>
            </a:r>
            <a:endParaRPr lang="en-GB" sz="2000" b="1" dirty="0">
              <a:solidFill>
                <a:schemeClr val="bg2"/>
              </a:solidFill>
            </a:endParaRPr>
          </a:p>
        </p:txBody>
      </p:sp>
      <p:sp>
        <p:nvSpPr>
          <p:cNvPr id="25" name="Oval Callout 24"/>
          <p:cNvSpPr/>
          <p:nvPr/>
        </p:nvSpPr>
        <p:spPr>
          <a:xfrm>
            <a:off x="7524327" y="3154889"/>
            <a:ext cx="1372033" cy="1157297"/>
          </a:xfrm>
          <a:prstGeom prst="wedgeEllipseCallout">
            <a:avLst>
              <a:gd name="adj1" fmla="val -96104"/>
              <a:gd name="adj2" fmla="val -4664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err="1">
                <a:solidFill>
                  <a:schemeClr val="bg2"/>
                </a:solidFill>
              </a:rPr>
              <a:t>Adiós</a:t>
            </a:r>
            <a:r>
              <a:rPr lang="en-GB" sz="2000" b="1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26" name="Oval Callout 25"/>
          <p:cNvSpPr/>
          <p:nvPr/>
        </p:nvSpPr>
        <p:spPr>
          <a:xfrm>
            <a:off x="3779912" y="4725144"/>
            <a:ext cx="1372033" cy="1157297"/>
          </a:xfrm>
          <a:prstGeom prst="wedgeEllipseCallout">
            <a:avLst>
              <a:gd name="adj1" fmla="val -96104"/>
              <a:gd name="adj2" fmla="val -4664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000" b="1" dirty="0" err="1">
                <a:solidFill>
                  <a:schemeClr val="bg2"/>
                </a:solidFill>
              </a:rPr>
              <a:t>Adiós</a:t>
            </a:r>
            <a:r>
              <a:rPr lang="en-GB" sz="2000" b="1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A7C388F-00C6-4762-BF14-90489EEADDB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72310" y="693578"/>
            <a:ext cx="660547" cy="66054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F865BA7-56C1-4D46-AD90-0575A6C8F754}"/>
              </a:ext>
            </a:extLst>
          </p:cNvPr>
          <p:cNvSpPr txBox="1"/>
          <p:nvPr/>
        </p:nvSpPr>
        <p:spPr>
          <a:xfrm>
            <a:off x="3372076" y="76241"/>
            <a:ext cx="3448455" cy="58477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Escucha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repite</a:t>
            </a:r>
            <a:endParaRPr lang="en-GB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674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7675" y="2967335"/>
            <a:ext cx="4448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39104953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1379" y="158643"/>
            <a:ext cx="77724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chemeClr val="bg2"/>
                </a:solidFill>
              </a:rPr>
              <a:t>Los </a:t>
            </a:r>
            <a:r>
              <a:rPr lang="en-GB" b="1" dirty="0" err="1">
                <a:solidFill>
                  <a:schemeClr val="bg2"/>
                </a:solidFill>
              </a:rPr>
              <a:t>animales</a:t>
            </a:r>
            <a:r>
              <a:rPr lang="en-GB" b="1" dirty="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96212"/>
            <a:ext cx="1450776" cy="1477606"/>
          </a:xfrm>
          <a:prstGeom prst="rect">
            <a:avLst/>
          </a:prstGeom>
          <a:noFill/>
          <a:ln w="825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09" y="4996562"/>
            <a:ext cx="1223963" cy="1122362"/>
          </a:xfrm>
          <a:prstGeom prst="rect">
            <a:avLst/>
          </a:prstGeom>
          <a:noFill/>
          <a:ln w="825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pet m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544861"/>
            <a:ext cx="1224136" cy="1321134"/>
          </a:xfrm>
          <a:prstGeom prst="rect">
            <a:avLst/>
          </a:prstGeom>
          <a:noFill/>
          <a:ln w="825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081" y="4734843"/>
            <a:ext cx="1584325" cy="1214437"/>
          </a:xfrm>
          <a:prstGeom prst="rect">
            <a:avLst/>
          </a:prstGeom>
          <a:noFill/>
          <a:ln w="825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026" y="2715084"/>
            <a:ext cx="1358900" cy="1439862"/>
          </a:xfrm>
          <a:prstGeom prst="rect">
            <a:avLst/>
          </a:prstGeom>
          <a:noFill/>
          <a:ln w="825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AMSTER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2" y="573555"/>
            <a:ext cx="1470464" cy="1385600"/>
          </a:xfrm>
          <a:prstGeom prst="rect">
            <a:avLst/>
          </a:prstGeom>
          <a:noFill/>
          <a:ln w="825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672" y="1959155"/>
            <a:ext cx="32223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 hamster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96810" y="1988840"/>
            <a:ext cx="24609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 </a:t>
            </a:r>
            <a:r>
              <a:rPr lang="en-US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ratón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8665" y="5949280"/>
            <a:ext cx="27398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conejo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49908" y="4181605"/>
            <a:ext cx="1938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 </a:t>
            </a:r>
            <a:r>
              <a:rPr lang="en-US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pez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68832" y="4152549"/>
            <a:ext cx="24737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perro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29860" y="5958334"/>
            <a:ext cx="21948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gato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Image result for spanish flag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73" y="1266355"/>
            <a:ext cx="1488170" cy="99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119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487151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l" eaLnBrk="1" hangingPunct="1"/>
            <a:r>
              <a:rPr lang="en-GB" dirty="0">
                <a:solidFill>
                  <a:schemeClr val="bg2"/>
                </a:solidFill>
              </a:rPr>
              <a:t>L.I: </a:t>
            </a:r>
            <a:r>
              <a:rPr lang="en-GB" sz="3200" dirty="0">
                <a:solidFill>
                  <a:schemeClr val="bg2"/>
                </a:solidFill>
              </a:rPr>
              <a:t>To  learn to say what I have in Spanish</a:t>
            </a:r>
            <a:br>
              <a:rPr lang="en-GB" sz="3200" dirty="0">
                <a:solidFill>
                  <a:schemeClr val="bg2"/>
                </a:solidFill>
              </a:rPr>
            </a:br>
            <a:r>
              <a:rPr lang="en-GB" sz="3200" dirty="0">
                <a:solidFill>
                  <a:schemeClr val="bg2"/>
                </a:solidFill>
              </a:rPr>
              <a:t>Context: Pets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06375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GB" sz="2400" dirty="0"/>
          </a:p>
          <a:p>
            <a:pPr algn="l" eaLnBrk="1" hangingPunct="1">
              <a:lnSpc>
                <a:spcPct val="90000"/>
              </a:lnSpc>
            </a:pPr>
            <a:r>
              <a:rPr lang="en-GB" sz="2400" dirty="0">
                <a:solidFill>
                  <a:srgbClr val="FF0000"/>
                </a:solidFill>
              </a:rPr>
              <a:t>Success Criteria;</a:t>
            </a:r>
          </a:p>
          <a:p>
            <a:pPr algn="l" eaLnBrk="1" hangingPunct="1">
              <a:lnSpc>
                <a:spcPct val="90000"/>
              </a:lnSpc>
            </a:pPr>
            <a:endParaRPr lang="en-GB" sz="2400" dirty="0">
              <a:solidFill>
                <a:srgbClr val="FF0000"/>
              </a:solidFill>
            </a:endParaRPr>
          </a:p>
          <a:p>
            <a:pPr algn="l" eaLnBrk="1" hangingPunct="1">
              <a:lnSpc>
                <a:spcPct val="90000"/>
              </a:lnSpc>
            </a:pPr>
            <a:r>
              <a:rPr lang="en-GB" sz="2400" dirty="0">
                <a:solidFill>
                  <a:srgbClr val="FF0000"/>
                </a:solidFill>
              </a:rPr>
              <a:t>I  can mime the pet I hear </a:t>
            </a:r>
          </a:p>
          <a:p>
            <a:pPr algn="l" eaLnBrk="1" hangingPunct="1">
              <a:lnSpc>
                <a:spcPct val="90000"/>
              </a:lnSpc>
            </a:pPr>
            <a:r>
              <a:rPr lang="en-GB" sz="2400" dirty="0">
                <a:solidFill>
                  <a:srgbClr val="FF0000"/>
                </a:solidFill>
              </a:rPr>
              <a:t>I can sing along to some words in the song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56176" y="476672"/>
            <a:ext cx="22076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Week 4</a:t>
            </a:r>
          </a:p>
        </p:txBody>
      </p:sp>
    </p:spTree>
    <p:extLst>
      <p:ext uri="{BB962C8B-B14F-4D97-AF65-F5344CB8AC3E}">
        <p14:creationId xmlns:p14="http://schemas.microsoft.com/office/powerpoint/2010/main" val="8194145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703513"/>
            <a:ext cx="15843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06" y="2660426"/>
            <a:ext cx="13589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AMSTER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3" y="2616597"/>
            <a:ext cx="151288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4695825"/>
            <a:ext cx="12017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510" y="4640061"/>
            <a:ext cx="12239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pet mouse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1" y="4653756"/>
            <a:ext cx="10017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10"/>
          <p:cNvSpPr>
            <a:spLocks noGrp="1" noChangeArrowheads="1"/>
          </p:cNvSpPr>
          <p:nvPr>
            <p:ph type="title"/>
          </p:nvPr>
        </p:nvSpPr>
        <p:spPr>
          <a:xfrm>
            <a:off x="-360548" y="431467"/>
            <a:ext cx="9865096" cy="1143000"/>
          </a:xfrm>
          <a:noFill/>
        </p:spPr>
        <p:txBody>
          <a:bodyPr/>
          <a:lstStyle/>
          <a:p>
            <a:pPr eaLnBrk="1" hangingPunct="1"/>
            <a:r>
              <a:rPr lang="en-GB" dirty="0">
                <a:solidFill>
                  <a:schemeClr val="bg2"/>
                </a:solidFill>
              </a:rPr>
              <a:t>¿</a:t>
            </a:r>
            <a:r>
              <a:rPr lang="en-GB" dirty="0" err="1">
                <a:solidFill>
                  <a:schemeClr val="bg2"/>
                </a:solidFill>
              </a:rPr>
              <a:t>Tienes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animales</a:t>
            </a:r>
            <a:r>
              <a:rPr lang="en-GB" dirty="0">
                <a:solidFill>
                  <a:schemeClr val="bg2"/>
                </a:solidFill>
              </a:rPr>
              <a:t>?=</a:t>
            </a:r>
            <a:r>
              <a:rPr lang="en-GB" sz="3200" dirty="0">
                <a:solidFill>
                  <a:schemeClr val="bg2"/>
                </a:solidFill>
              </a:rPr>
              <a:t>Have you got animals?</a:t>
            </a:r>
          </a:p>
        </p:txBody>
      </p:sp>
      <p:sp>
        <p:nvSpPr>
          <p:cNvPr id="4105" name="TextBox 1"/>
          <p:cNvSpPr txBox="1">
            <a:spLocks noChangeArrowheads="1"/>
          </p:cNvSpPr>
          <p:nvPr/>
        </p:nvSpPr>
        <p:spPr bwMode="auto">
          <a:xfrm>
            <a:off x="455613" y="2446338"/>
            <a:ext cx="647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4106" name="TextBox 9"/>
          <p:cNvSpPr txBox="1">
            <a:spLocks noChangeArrowheads="1"/>
          </p:cNvSpPr>
          <p:nvPr/>
        </p:nvSpPr>
        <p:spPr bwMode="auto">
          <a:xfrm>
            <a:off x="539750" y="4424363"/>
            <a:ext cx="647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3476625" y="4424363"/>
            <a:ext cx="6492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108" name="TextBox 11"/>
          <p:cNvSpPr txBox="1">
            <a:spLocks noChangeArrowheads="1"/>
          </p:cNvSpPr>
          <p:nvPr/>
        </p:nvSpPr>
        <p:spPr bwMode="auto">
          <a:xfrm>
            <a:off x="3276600" y="2446338"/>
            <a:ext cx="647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4109" name="TextBox 12"/>
          <p:cNvSpPr txBox="1">
            <a:spLocks noChangeArrowheads="1"/>
          </p:cNvSpPr>
          <p:nvPr/>
        </p:nvSpPr>
        <p:spPr bwMode="auto">
          <a:xfrm>
            <a:off x="6378575" y="2446338"/>
            <a:ext cx="647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4110" name="TextBox 13"/>
          <p:cNvSpPr txBox="1">
            <a:spLocks noChangeArrowheads="1"/>
          </p:cNvSpPr>
          <p:nvPr/>
        </p:nvSpPr>
        <p:spPr bwMode="auto">
          <a:xfrm>
            <a:off x="6423025" y="4424363"/>
            <a:ext cx="6492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417" y="1461208"/>
            <a:ext cx="44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Tengo…=</a:t>
            </a:r>
            <a:r>
              <a:rPr lang="en-GB" sz="3200" dirty="0">
                <a:solidFill>
                  <a:schemeClr val="bg2"/>
                </a:solidFill>
              </a:rPr>
              <a:t>I have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18CEA-C855-433D-92C1-B710FF243C08}"/>
              </a:ext>
            </a:extLst>
          </p:cNvPr>
          <p:cNvSpPr txBox="1"/>
          <p:nvPr/>
        </p:nvSpPr>
        <p:spPr>
          <a:xfrm>
            <a:off x="2843808" y="71964"/>
            <a:ext cx="5984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Escucha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repite</a:t>
            </a:r>
            <a:endParaRPr lang="en-GB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E1ADEF-DDBC-4314-A736-6318E05B29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691680" y="84546"/>
            <a:ext cx="714496" cy="714496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3D3A10-FF42-450C-827E-E626D8CC5F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695734" y="4025448"/>
            <a:ext cx="271463" cy="2714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2BB8B2-32CE-4B01-BF5B-BA330E6AE39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647704" y="3998005"/>
            <a:ext cx="271463" cy="2714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8EA7DE-F8A5-4646-B5E7-1956CB078E9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640635" y="4063876"/>
            <a:ext cx="271463" cy="27146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D21287-F317-4E0A-AFB3-5A49A09A275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560002" y="6035559"/>
            <a:ext cx="271463" cy="27146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F1D1E4-945C-4379-A2D3-F54095B9E2E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691704" y="5997285"/>
            <a:ext cx="271463" cy="271463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1BFD81-B30D-41C1-8B61-883D835F7EA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628498" y="6012143"/>
            <a:ext cx="271463" cy="2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261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58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4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48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58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4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ChangeArrowheads="1"/>
          </p:cNvSpPr>
          <p:nvPr/>
        </p:nvSpPr>
        <p:spPr bwMode="auto">
          <a:xfrm>
            <a:off x="684213" y="90805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GB" sz="4000" dirty="0">
                <a:solidFill>
                  <a:schemeClr val="bg2"/>
                </a:solidFill>
              </a:rPr>
              <a:t>¿</a:t>
            </a:r>
            <a:r>
              <a:rPr lang="en-GB" sz="4000" dirty="0" err="1">
                <a:solidFill>
                  <a:schemeClr val="bg2"/>
                </a:solidFill>
              </a:rPr>
              <a:t>Tienes</a:t>
            </a:r>
            <a:r>
              <a:rPr lang="en-GB" sz="4000" dirty="0">
                <a:solidFill>
                  <a:schemeClr val="bg2"/>
                </a:solidFill>
              </a:rPr>
              <a:t> </a:t>
            </a:r>
            <a:r>
              <a:rPr lang="en-GB" sz="4000" dirty="0" err="1">
                <a:solidFill>
                  <a:schemeClr val="bg2"/>
                </a:solidFill>
              </a:rPr>
              <a:t>animales</a:t>
            </a:r>
            <a:r>
              <a:rPr lang="en-GB" sz="4000" dirty="0">
                <a:solidFill>
                  <a:schemeClr val="bg2"/>
                </a:solidFill>
              </a:rPr>
              <a:t>?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5292725" y="2852738"/>
            <a:ext cx="18002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8000" dirty="0">
                <a:solidFill>
                  <a:srgbClr val="FF0000"/>
                </a:solidFill>
              </a:rPr>
              <a:t>X</a:t>
            </a:r>
          </a:p>
        </p:txBody>
      </p:sp>
      <p:pic>
        <p:nvPicPr>
          <p:cNvPr id="15364" name="Picture 4" descr="MCj0434713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2738"/>
            <a:ext cx="9223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6759" y="4196407"/>
            <a:ext cx="29482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Si, </a:t>
            </a:r>
            <a:r>
              <a:rPr lang="en-GB" dirty="0" err="1">
                <a:solidFill>
                  <a:schemeClr val="bg2"/>
                </a:solidFill>
              </a:rPr>
              <a:t>tengo</a:t>
            </a:r>
            <a:r>
              <a:rPr lang="en-GB" dirty="0">
                <a:solidFill>
                  <a:schemeClr val="bg2"/>
                </a:solidFill>
              </a:rPr>
              <a:t>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7984" y="4214045"/>
            <a:ext cx="28632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No, </a:t>
            </a:r>
            <a:r>
              <a:rPr lang="en-GB" dirty="0" err="1">
                <a:solidFill>
                  <a:schemeClr val="bg2"/>
                </a:solidFill>
              </a:rPr>
              <a:t>tengo</a:t>
            </a:r>
            <a:r>
              <a:rPr lang="en-GB" dirty="0">
                <a:solidFill>
                  <a:schemeClr val="bg2"/>
                </a:solidFill>
              </a:rPr>
              <a:t>.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F386A1-395E-4EA5-BA9D-E40CFC57A5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67431" y="548680"/>
            <a:ext cx="520193" cy="52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187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989" y="366428"/>
            <a:ext cx="1154822" cy="88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334" y="2256419"/>
            <a:ext cx="13589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949" y="2160555"/>
            <a:ext cx="1201738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269" y="5211293"/>
            <a:ext cx="1223963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pet mous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269" y="4143245"/>
            <a:ext cx="10017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6" name="Rectangle 10"/>
          <p:cNvSpPr>
            <a:spLocks noGrp="1" noChangeArrowheads="1"/>
          </p:cNvSpPr>
          <p:nvPr>
            <p:ph type="title"/>
          </p:nvPr>
        </p:nvSpPr>
        <p:spPr>
          <a:xfrm>
            <a:off x="-270341" y="1362661"/>
            <a:ext cx="7772400" cy="1143000"/>
          </a:xfrm>
          <a:noFill/>
        </p:spPr>
        <p:txBody>
          <a:bodyPr/>
          <a:lstStyle/>
          <a:p>
            <a:pPr eaLnBrk="1" hangingPunct="1"/>
            <a:r>
              <a:rPr lang="en-GB" dirty="0" err="1">
                <a:solidFill>
                  <a:schemeClr val="bg2"/>
                </a:solidFill>
              </a:rPr>
              <a:t>Tienes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animales</a:t>
            </a:r>
            <a:r>
              <a:rPr lang="en-GB" dirty="0">
                <a:solidFill>
                  <a:schemeClr val="bg2"/>
                </a:solidFill>
              </a:rPr>
              <a:t>?</a:t>
            </a:r>
          </a:p>
        </p:txBody>
      </p:sp>
      <p:pic>
        <p:nvPicPr>
          <p:cNvPr id="13" name="Picture 4" descr="HAMSTER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5587" y="223362"/>
            <a:ext cx="1209078" cy="1139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" descr="MCj0434713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14" y="338554"/>
            <a:ext cx="9223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MCj0434713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60" y="2289142"/>
            <a:ext cx="922338" cy="96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215131" y="3913354"/>
            <a:ext cx="1033546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09322" y="0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The wheels on the bus</a:t>
            </a:r>
          </a:p>
        </p:txBody>
      </p:sp>
      <p:sp>
        <p:nvSpPr>
          <p:cNvPr id="3" name="Rectangle 2"/>
          <p:cNvSpPr/>
          <p:nvPr/>
        </p:nvSpPr>
        <p:spPr>
          <a:xfrm>
            <a:off x="3331967" y="549016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kumimoji="0" 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54965" y="2257880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</a:t>
            </a:r>
            <a:endParaRPr kumimoji="0" 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40614" y="5059109"/>
            <a:ext cx="1033546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X</a:t>
            </a:r>
          </a:p>
        </p:txBody>
      </p:sp>
      <p:sp>
        <p:nvSpPr>
          <p:cNvPr id="28" name="Rectangle 10"/>
          <p:cNvSpPr txBox="1">
            <a:spLocks noChangeArrowheads="1"/>
          </p:cNvSpPr>
          <p:nvPr/>
        </p:nvSpPr>
        <p:spPr bwMode="auto">
          <a:xfrm>
            <a:off x="19473" y="6024435"/>
            <a:ext cx="37428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No</a:t>
            </a:r>
            <a:r>
              <a:rPr kumimoji="0" lang="en-GB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 lo </a:t>
            </a:r>
            <a:r>
              <a:rPr kumimoji="0" lang="en-GB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tengo</a:t>
            </a:r>
            <a:r>
              <a:rPr kumimoji="0" lang="en-GB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/>
                <a:ea typeface="+mj-ea"/>
                <a:cs typeface="+mj-cs"/>
              </a:rPr>
              <a:t>.</a:t>
            </a:r>
          </a:p>
        </p:txBody>
      </p:sp>
      <p:sp>
        <p:nvSpPr>
          <p:cNvPr id="19" name="Rectangle 10"/>
          <p:cNvSpPr txBox="1">
            <a:spLocks noChangeArrowheads="1"/>
          </p:cNvSpPr>
          <p:nvPr/>
        </p:nvSpPr>
        <p:spPr bwMode="auto">
          <a:xfrm>
            <a:off x="-270341" y="3304914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 kern="0" dirty="0" err="1">
                <a:solidFill>
                  <a:schemeClr val="bg2"/>
                </a:solidFill>
              </a:rPr>
              <a:t>Tienes</a:t>
            </a:r>
            <a:r>
              <a:rPr lang="en-GB" kern="0" dirty="0">
                <a:solidFill>
                  <a:schemeClr val="bg2"/>
                </a:solidFill>
              </a:rPr>
              <a:t> </a:t>
            </a:r>
            <a:r>
              <a:rPr lang="en-GB" kern="0" dirty="0" err="1">
                <a:solidFill>
                  <a:schemeClr val="bg2"/>
                </a:solidFill>
              </a:rPr>
              <a:t>animales</a:t>
            </a:r>
            <a:r>
              <a:rPr lang="en-GB" kern="0" dirty="0">
                <a:solidFill>
                  <a:schemeClr val="bg2"/>
                </a:solidFill>
              </a:rPr>
              <a:t>?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10C447-7AAD-434D-8648-4450B9E1BF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347238" y="544997"/>
            <a:ext cx="950798" cy="95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217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77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08027"/>
            <a:ext cx="8530331" cy="925918"/>
          </a:xfrm>
        </p:spPr>
        <p:txBody>
          <a:bodyPr/>
          <a:lstStyle/>
          <a:p>
            <a:pPr eaLnBrk="1" hangingPunct="1"/>
            <a:r>
              <a:rPr lang="en-GB" sz="2400" b="1" dirty="0">
                <a:solidFill>
                  <a:schemeClr val="bg2"/>
                </a:solidFill>
              </a:rPr>
              <a:t>Practice in pairs: </a:t>
            </a:r>
            <a:r>
              <a:rPr lang="en-GB" sz="2400" dirty="0">
                <a:solidFill>
                  <a:schemeClr val="bg2"/>
                </a:solidFill>
              </a:rPr>
              <a:t>¿</a:t>
            </a:r>
            <a:r>
              <a:rPr lang="en-GB" sz="2400" dirty="0" err="1">
                <a:solidFill>
                  <a:schemeClr val="bg2"/>
                </a:solidFill>
              </a:rPr>
              <a:t>Tienes</a:t>
            </a:r>
            <a:r>
              <a:rPr lang="en-GB" sz="2400" dirty="0">
                <a:solidFill>
                  <a:schemeClr val="bg2"/>
                </a:solidFill>
              </a:rPr>
              <a:t> </a:t>
            </a:r>
            <a:r>
              <a:rPr lang="en-GB" sz="2400" dirty="0" err="1">
                <a:solidFill>
                  <a:schemeClr val="bg2"/>
                </a:solidFill>
              </a:rPr>
              <a:t>animales</a:t>
            </a:r>
            <a:r>
              <a:rPr lang="en-GB" sz="2400" dirty="0">
                <a:solidFill>
                  <a:schemeClr val="bg2"/>
                </a:solidFill>
              </a:rPr>
              <a:t>? Si, tengo/No tengo.</a:t>
            </a:r>
            <a:br>
              <a:rPr lang="en-GB" sz="2400" dirty="0">
                <a:solidFill>
                  <a:schemeClr val="bg2"/>
                </a:solidFill>
              </a:rPr>
            </a:br>
            <a:r>
              <a:rPr lang="en-GB" sz="2400" b="1" dirty="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603521"/>
            <a:ext cx="1224828" cy="1247479"/>
          </a:xfrm>
          <a:prstGeom prst="rect">
            <a:avLst/>
          </a:prstGeom>
          <a:noFill/>
          <a:ln w="825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050" y="4813334"/>
            <a:ext cx="1033340" cy="947563"/>
          </a:xfrm>
          <a:prstGeom prst="rect">
            <a:avLst/>
          </a:prstGeom>
          <a:noFill/>
          <a:ln w="825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pet mou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584975"/>
            <a:ext cx="1033486" cy="1115377"/>
          </a:xfrm>
          <a:prstGeom prst="rect">
            <a:avLst/>
          </a:prstGeom>
          <a:noFill/>
          <a:ln w="825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239" y="4812760"/>
            <a:ext cx="1337578" cy="1025297"/>
          </a:xfrm>
          <a:prstGeom prst="rect">
            <a:avLst/>
          </a:prstGeom>
          <a:noFill/>
          <a:ln w="825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67" y="2635386"/>
            <a:ext cx="1147261" cy="1215614"/>
          </a:xfrm>
          <a:prstGeom prst="rect">
            <a:avLst/>
          </a:prstGeom>
          <a:noFill/>
          <a:ln w="825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AMSTER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00" y="2737759"/>
            <a:ext cx="1241450" cy="1169803"/>
          </a:xfrm>
          <a:prstGeom prst="rect">
            <a:avLst/>
          </a:prstGeom>
          <a:noFill/>
          <a:ln w="825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8446" y="3960660"/>
            <a:ext cx="21860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 hamster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772414" y="3895079"/>
            <a:ext cx="170924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ratón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89494" y="5877272"/>
            <a:ext cx="218609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conejo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94538" y="3933897"/>
            <a:ext cx="1967833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 </a:t>
            </a:r>
            <a:r>
              <a:rPr lang="en-US" sz="24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pez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66188" y="3920001"/>
            <a:ext cx="16418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perro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20795" y="5965443"/>
            <a:ext cx="165161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en-US" sz="2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 </a:t>
            </a:r>
            <a:r>
              <a:rPr lang="en-US" sz="2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gato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Big classes and speaking activities that work | ACEnglishteacher">
            <a:extLst>
              <a:ext uri="{FF2B5EF4-FFF2-40B4-BE49-F238E27FC236}">
                <a16:creationId xmlns:a16="http://schemas.microsoft.com/office/drawing/2014/main" id="{AD5DC671-E384-4D6E-AC26-A3D28E5F0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990" y="1190333"/>
            <a:ext cx="1407805" cy="121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9D3FE01-4C7A-47A2-8650-C2C626CCC0CD}"/>
              </a:ext>
            </a:extLst>
          </p:cNvPr>
          <p:cNvSpPr txBox="1"/>
          <p:nvPr/>
        </p:nvSpPr>
        <p:spPr>
          <a:xfrm>
            <a:off x="30567" y="1894684"/>
            <a:ext cx="67495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dirty="0">
                <a:solidFill>
                  <a:schemeClr val="bg2"/>
                </a:solidFill>
              </a:rPr>
              <a:t>¿</a:t>
            </a:r>
            <a:r>
              <a:rPr lang="en-GB" sz="3200" dirty="0" err="1">
                <a:solidFill>
                  <a:schemeClr val="bg2"/>
                </a:solidFill>
              </a:rPr>
              <a:t>Tienes</a:t>
            </a:r>
            <a:r>
              <a:rPr lang="en-GB" sz="3200" dirty="0">
                <a:solidFill>
                  <a:schemeClr val="bg2"/>
                </a:solidFill>
              </a:rPr>
              <a:t> un….? </a:t>
            </a:r>
            <a:endParaRPr lang="en-GB" sz="3200" dirty="0"/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CB41583-4192-4FED-A90A-8E3ED54395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11560" y="1214633"/>
            <a:ext cx="524124" cy="524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926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46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47664" y="764704"/>
            <a:ext cx="6069265" cy="1169266"/>
            <a:chOff x="938213" y="1049015"/>
            <a:chExt cx="7215187" cy="1872851"/>
          </a:xfrm>
        </p:grpSpPr>
        <p:pic>
          <p:nvPicPr>
            <p:cNvPr id="2052" name="Picture 4" descr="http://t2.gstatic.com/images?q=tbn:h10u85yc1kHicM: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r:link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6400" y="1063119"/>
              <a:ext cx="2490910" cy="1858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25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49802" y="1089524"/>
              <a:ext cx="1717218" cy="1797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1" name="Picture 1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5" r="50000" b="29218"/>
            <a:stretch>
              <a:fillRect/>
            </a:stretch>
          </p:blipFill>
          <p:spPr bwMode="auto">
            <a:xfrm>
              <a:off x="938213" y="1049015"/>
              <a:ext cx="1002496" cy="1802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63" name="Picture 15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1075639"/>
              <a:ext cx="1752600" cy="18398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666162" y="2272455"/>
            <a:ext cx="5415334" cy="1434091"/>
            <a:chOff x="983605" y="3552642"/>
            <a:chExt cx="6805821" cy="2311047"/>
          </a:xfrm>
        </p:grpSpPr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6598" y="3613377"/>
              <a:ext cx="1509643" cy="2250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14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>
              <a:fillRect/>
            </a:stretch>
          </p:blipFill>
          <p:spPr bwMode="auto">
            <a:xfrm>
              <a:off x="983605" y="3552642"/>
              <a:ext cx="1108644" cy="22816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16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5530" y="4064210"/>
              <a:ext cx="1563896" cy="1644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0731" y="3787726"/>
              <a:ext cx="1915359" cy="18257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547664" y="4011531"/>
            <a:ext cx="6131561" cy="1144273"/>
            <a:chOff x="938213" y="1200284"/>
            <a:chExt cx="7480299" cy="1952625"/>
          </a:xfrm>
        </p:grpSpPr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25" r="50000" b="29218"/>
            <a:stretch>
              <a:fillRect/>
            </a:stretch>
          </p:blipFill>
          <p:spPr bwMode="auto">
            <a:xfrm>
              <a:off x="938213" y="1255913"/>
              <a:ext cx="934244" cy="1679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5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000" y="1658938"/>
              <a:ext cx="1179512" cy="1238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 descr="https://encrypted-tbn3.gstatic.com/images?q=tbn:ANd9GcQwSJ5pHL9cNAsP6ITKqX6DMNW7463BmYe-ovNNXCY-bnnet-2edA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200284"/>
              <a:ext cx="2552700" cy="1790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5" name="Group 14"/>
            <p:cNvGrpSpPr/>
            <p:nvPr/>
          </p:nvGrpSpPr>
          <p:grpSpPr>
            <a:xfrm>
              <a:off x="1981200" y="1200284"/>
              <a:ext cx="2343150" cy="1952625"/>
              <a:chOff x="1981200" y="1200284"/>
              <a:chExt cx="2343150" cy="1952625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1200" y="1200284"/>
                <a:ext cx="2343150" cy="19526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" name="Right Arrow 16"/>
              <p:cNvSpPr/>
              <p:nvPr/>
            </p:nvSpPr>
            <p:spPr>
              <a:xfrm rot="8401962">
                <a:off x="2505498" y="1737753"/>
                <a:ext cx="501987" cy="429211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Right Arrow 17"/>
              <p:cNvSpPr/>
              <p:nvPr/>
            </p:nvSpPr>
            <p:spPr>
              <a:xfrm rot="3342883" flipV="1">
                <a:off x="3221962" y="1739544"/>
                <a:ext cx="501987" cy="432785"/>
              </a:xfrm>
              <a:prstGeom prst="rightArrow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2267744" y="5398279"/>
            <a:ext cx="4726522" cy="1317141"/>
            <a:chOff x="1295400" y="1990353"/>
            <a:chExt cx="6769388" cy="2487880"/>
          </a:xfrm>
        </p:grpSpPr>
        <p:pic>
          <p:nvPicPr>
            <p:cNvPr id="21" name="Picture 4" descr="https://encrypted-tbn0.gstatic.com/images?q=tbn:ANd9GcTHi4j9Xk-O3qOEQL_UyS7UbTqxcuXptnbeh3jURLgobj0a7-fk3w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8588" y="2011258"/>
              <a:ext cx="1857375" cy="2466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4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>
              <a:fillRect/>
            </a:stretch>
          </p:blipFill>
          <p:spPr bwMode="auto">
            <a:xfrm>
              <a:off x="1295400" y="2057400"/>
              <a:ext cx="934244" cy="19226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16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2275" y="2465498"/>
              <a:ext cx="1052513" cy="11064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4" name="Picture 4" descr="https://encrypted-tbn0.gstatic.com/images?q=tbn:ANd9GcTHi4j9Xk-O3qOEQL_UyS7UbTqxcuXptnbeh3jURLgobj0a7-fk3w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990353"/>
              <a:ext cx="1857375" cy="2466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ight Arrow 24"/>
            <p:cNvSpPr/>
            <p:nvPr/>
          </p:nvSpPr>
          <p:spPr>
            <a:xfrm rot="8401962">
              <a:off x="2880033" y="3487336"/>
              <a:ext cx="501987" cy="42921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ight Arrow 27"/>
            <p:cNvSpPr/>
            <p:nvPr/>
          </p:nvSpPr>
          <p:spPr>
            <a:xfrm rot="8401962">
              <a:off x="3148287" y="3366639"/>
              <a:ext cx="501986" cy="429211"/>
            </a:xfrm>
            <a:prstGeom prst="righ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4C8B395-8AA0-4770-BE3A-7CA1F0A8FB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062082" y="1292424"/>
            <a:ext cx="271463" cy="27146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973296-7435-403B-B7F3-1091EC37A4A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47369" y="2844632"/>
            <a:ext cx="271463" cy="27146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21CCF0-82C3-40A3-84C0-F07A28B8249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59843" y="4622368"/>
            <a:ext cx="271463" cy="271463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21984C6-6AA4-4B49-8FF2-D46F0CABED6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97813" y="6268847"/>
            <a:ext cx="271463" cy="271463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C1BD3C07-DF84-4994-B7D0-4D34F7C7651D}"/>
              </a:ext>
            </a:extLst>
          </p:cNvPr>
          <p:cNvSpPr txBox="1"/>
          <p:nvPr/>
        </p:nvSpPr>
        <p:spPr>
          <a:xfrm>
            <a:off x="1147370" y="71964"/>
            <a:ext cx="7681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Escucha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repite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=listen and repeat</a:t>
            </a:r>
          </a:p>
        </p:txBody>
      </p:sp>
    </p:spTree>
    <p:extLst>
      <p:ext uri="{BB962C8B-B14F-4D97-AF65-F5344CB8AC3E}">
        <p14:creationId xmlns:p14="http://schemas.microsoft.com/office/powerpoint/2010/main" val="41344190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48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34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0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/>
          <a:lstStyle/>
          <a:p>
            <a:pPr algn="l" eaLnBrk="1" hangingPunct="1"/>
            <a:r>
              <a:rPr lang="en-GB" dirty="0">
                <a:solidFill>
                  <a:schemeClr val="bg2"/>
                </a:solidFill>
              </a:rPr>
              <a:t>L.I: </a:t>
            </a:r>
            <a:r>
              <a:rPr lang="en-GB" sz="3200" dirty="0">
                <a:solidFill>
                  <a:schemeClr val="bg2"/>
                </a:solidFill>
              </a:rPr>
              <a:t>To memorise new vocabulary</a:t>
            </a:r>
            <a:br>
              <a:rPr lang="en-GB" sz="3200" dirty="0">
                <a:solidFill>
                  <a:schemeClr val="bg2"/>
                </a:solidFill>
              </a:rPr>
            </a:br>
            <a:r>
              <a:rPr lang="en-GB" sz="3200" dirty="0">
                <a:solidFill>
                  <a:schemeClr val="bg2"/>
                </a:solidFill>
              </a:rPr>
              <a:t>context: Pets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3140968"/>
            <a:ext cx="6400800" cy="206375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endParaRPr lang="en-GB" sz="2400" dirty="0"/>
          </a:p>
          <a:p>
            <a:pPr algn="l" eaLnBrk="1" hangingPunct="1">
              <a:lnSpc>
                <a:spcPct val="90000"/>
              </a:lnSpc>
            </a:pPr>
            <a:r>
              <a:rPr lang="en-GB" sz="2400" dirty="0">
                <a:solidFill>
                  <a:srgbClr val="FF0000"/>
                </a:solidFill>
              </a:rPr>
              <a:t>Success Criteria;</a:t>
            </a:r>
          </a:p>
          <a:p>
            <a:pPr algn="l" eaLnBrk="1" hangingPunct="1">
              <a:lnSpc>
                <a:spcPct val="90000"/>
              </a:lnSpc>
            </a:pPr>
            <a:r>
              <a:rPr lang="en-GB" sz="2400" dirty="0">
                <a:solidFill>
                  <a:srgbClr val="FF0000"/>
                </a:solidFill>
              </a:rPr>
              <a:t>I  can mime the pet I hear</a:t>
            </a:r>
          </a:p>
          <a:p>
            <a:pPr algn="l" eaLnBrk="1" hangingPunct="1">
              <a:lnSpc>
                <a:spcPct val="90000"/>
              </a:lnSpc>
            </a:pPr>
            <a:r>
              <a:rPr lang="en-GB" sz="2400" dirty="0">
                <a:solidFill>
                  <a:srgbClr val="FF0000"/>
                </a:solidFill>
              </a:rPr>
              <a:t>I can choose the correct pet</a:t>
            </a:r>
          </a:p>
          <a:p>
            <a:pPr algn="l" eaLnBrk="1" hangingPunct="1">
              <a:lnSpc>
                <a:spcPct val="90000"/>
              </a:lnSpc>
            </a:pPr>
            <a:r>
              <a:rPr lang="en-GB" sz="2400" u="sng" dirty="0">
                <a:solidFill>
                  <a:schemeClr val="bg2"/>
                </a:solidFill>
              </a:rPr>
              <a:t>Challenge</a:t>
            </a:r>
          </a:p>
          <a:p>
            <a:pPr algn="l" eaLnBrk="1" hangingPunct="1">
              <a:lnSpc>
                <a:spcPct val="80000"/>
              </a:lnSpc>
            </a:pPr>
            <a:r>
              <a:rPr lang="en-GB" sz="2400" dirty="0">
                <a:solidFill>
                  <a:srgbClr val="FF0000"/>
                </a:solidFill>
              </a:rPr>
              <a:t>Can I name at least 4 pets?</a:t>
            </a:r>
          </a:p>
        </p:txBody>
      </p:sp>
      <p:sp>
        <p:nvSpPr>
          <p:cNvPr id="2" name="Rectangle 1"/>
          <p:cNvSpPr/>
          <p:nvPr/>
        </p:nvSpPr>
        <p:spPr>
          <a:xfrm>
            <a:off x="6660232" y="116632"/>
            <a:ext cx="2026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Wk</a:t>
            </a:r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3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703513"/>
            <a:ext cx="15843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06" y="2660426"/>
            <a:ext cx="13589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AMSTER 2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3" y="2616597"/>
            <a:ext cx="151288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4695825"/>
            <a:ext cx="12017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510" y="4640061"/>
            <a:ext cx="12239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8" descr="pet mouse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11" y="4653756"/>
            <a:ext cx="10017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10"/>
          <p:cNvSpPr>
            <a:spLocks noGrp="1" noChangeArrowheads="1"/>
          </p:cNvSpPr>
          <p:nvPr>
            <p:ph type="title"/>
          </p:nvPr>
        </p:nvSpPr>
        <p:spPr>
          <a:xfrm>
            <a:off x="-360548" y="431467"/>
            <a:ext cx="9865096" cy="1143000"/>
          </a:xfrm>
          <a:noFill/>
        </p:spPr>
        <p:txBody>
          <a:bodyPr/>
          <a:lstStyle/>
          <a:p>
            <a:pPr eaLnBrk="1" hangingPunct="1"/>
            <a:r>
              <a:rPr lang="en-GB" dirty="0">
                <a:solidFill>
                  <a:schemeClr val="bg2"/>
                </a:solidFill>
              </a:rPr>
              <a:t>¿</a:t>
            </a:r>
            <a:r>
              <a:rPr lang="en-GB" dirty="0" err="1">
                <a:solidFill>
                  <a:schemeClr val="bg2"/>
                </a:solidFill>
              </a:rPr>
              <a:t>Tienes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animales</a:t>
            </a:r>
            <a:r>
              <a:rPr lang="en-GB" dirty="0">
                <a:solidFill>
                  <a:schemeClr val="bg2"/>
                </a:solidFill>
              </a:rPr>
              <a:t>?=</a:t>
            </a:r>
            <a:r>
              <a:rPr lang="en-GB" sz="3200" dirty="0">
                <a:solidFill>
                  <a:schemeClr val="bg2"/>
                </a:solidFill>
              </a:rPr>
              <a:t>Have you got animals?</a:t>
            </a:r>
          </a:p>
        </p:txBody>
      </p:sp>
      <p:sp>
        <p:nvSpPr>
          <p:cNvPr id="4105" name="TextBox 1"/>
          <p:cNvSpPr txBox="1">
            <a:spLocks noChangeArrowheads="1"/>
          </p:cNvSpPr>
          <p:nvPr/>
        </p:nvSpPr>
        <p:spPr bwMode="auto">
          <a:xfrm>
            <a:off x="455613" y="2446338"/>
            <a:ext cx="647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4106" name="TextBox 9"/>
          <p:cNvSpPr txBox="1">
            <a:spLocks noChangeArrowheads="1"/>
          </p:cNvSpPr>
          <p:nvPr/>
        </p:nvSpPr>
        <p:spPr bwMode="auto">
          <a:xfrm>
            <a:off x="539750" y="4424363"/>
            <a:ext cx="6477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chemeClr val="bg2"/>
                </a:solidFill>
              </a:rPr>
              <a:t>4</a:t>
            </a: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3476625" y="4424363"/>
            <a:ext cx="6492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chemeClr val="bg2"/>
                </a:solidFill>
              </a:rPr>
              <a:t>5</a:t>
            </a:r>
          </a:p>
        </p:txBody>
      </p:sp>
      <p:sp>
        <p:nvSpPr>
          <p:cNvPr id="4108" name="TextBox 11"/>
          <p:cNvSpPr txBox="1">
            <a:spLocks noChangeArrowheads="1"/>
          </p:cNvSpPr>
          <p:nvPr/>
        </p:nvSpPr>
        <p:spPr bwMode="auto">
          <a:xfrm>
            <a:off x="3276600" y="2446338"/>
            <a:ext cx="647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4109" name="TextBox 12"/>
          <p:cNvSpPr txBox="1">
            <a:spLocks noChangeArrowheads="1"/>
          </p:cNvSpPr>
          <p:nvPr/>
        </p:nvSpPr>
        <p:spPr bwMode="auto">
          <a:xfrm>
            <a:off x="6378575" y="2446338"/>
            <a:ext cx="6477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chemeClr val="bg2"/>
                </a:solidFill>
              </a:rPr>
              <a:t>3</a:t>
            </a:r>
          </a:p>
        </p:txBody>
      </p:sp>
      <p:sp>
        <p:nvSpPr>
          <p:cNvPr id="4110" name="TextBox 13"/>
          <p:cNvSpPr txBox="1">
            <a:spLocks noChangeArrowheads="1"/>
          </p:cNvSpPr>
          <p:nvPr/>
        </p:nvSpPr>
        <p:spPr bwMode="auto">
          <a:xfrm>
            <a:off x="6423025" y="4424363"/>
            <a:ext cx="6492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en-GB">
                <a:solidFill>
                  <a:schemeClr val="bg2"/>
                </a:solidFill>
              </a:rPr>
              <a:t>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417" y="1461208"/>
            <a:ext cx="44164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Tengo…=</a:t>
            </a:r>
            <a:r>
              <a:rPr lang="en-GB" sz="3200" dirty="0">
                <a:solidFill>
                  <a:schemeClr val="bg2"/>
                </a:solidFill>
              </a:rPr>
              <a:t>I have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218CEA-C855-433D-92C1-B710FF243C08}"/>
              </a:ext>
            </a:extLst>
          </p:cNvPr>
          <p:cNvSpPr txBox="1"/>
          <p:nvPr/>
        </p:nvSpPr>
        <p:spPr>
          <a:xfrm>
            <a:off x="2843808" y="71964"/>
            <a:ext cx="5984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Escucha</a:t>
            </a:r>
            <a:r>
              <a:rPr lang="en-GB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GB" sz="32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repite</a:t>
            </a:r>
            <a:endParaRPr lang="en-GB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1E1ADEF-DDBC-4314-A736-6318E05B29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691680" y="84546"/>
            <a:ext cx="714496" cy="714496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C3D3A10-FF42-450C-827E-E626D8CC5F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695734" y="4025448"/>
            <a:ext cx="271463" cy="271463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2BB8B2-32CE-4B01-BF5B-BA330E6AE39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647704" y="3998005"/>
            <a:ext cx="271463" cy="271463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88EA7DE-F8A5-4646-B5E7-1956CB078E9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640635" y="4063876"/>
            <a:ext cx="271463" cy="271463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6D21287-F317-4E0A-AFB3-5A49A09A275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560002" y="6035559"/>
            <a:ext cx="271463" cy="271463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8F1D1E4-945C-4379-A2D3-F54095B9E2E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4691704" y="5997285"/>
            <a:ext cx="271463" cy="271463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61BFD81-B30D-41C1-8B61-883D835F7EA3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7628498" y="6012143"/>
            <a:ext cx="271463" cy="2714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458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8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4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487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58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42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61379" y="158643"/>
            <a:ext cx="7772400" cy="1143000"/>
          </a:xfrm>
        </p:spPr>
        <p:txBody>
          <a:bodyPr/>
          <a:lstStyle/>
          <a:p>
            <a:pPr eaLnBrk="1" hangingPunct="1"/>
            <a:r>
              <a:rPr lang="en-GB" b="1" dirty="0">
                <a:solidFill>
                  <a:schemeClr val="bg2"/>
                </a:solidFill>
              </a:rPr>
              <a:t>Los </a:t>
            </a:r>
            <a:r>
              <a:rPr lang="en-GB" b="1" dirty="0" err="1">
                <a:solidFill>
                  <a:schemeClr val="bg2"/>
                </a:solidFill>
              </a:rPr>
              <a:t>animales</a:t>
            </a:r>
            <a:r>
              <a:rPr lang="en-GB" b="1" dirty="0">
                <a:solidFill>
                  <a:schemeClr val="bg2"/>
                </a:solidFill>
              </a:rPr>
              <a:t> </a:t>
            </a: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696212"/>
            <a:ext cx="1450776" cy="1477606"/>
          </a:xfrm>
          <a:prstGeom prst="rect">
            <a:avLst/>
          </a:prstGeom>
          <a:noFill/>
          <a:ln w="825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09" y="4996562"/>
            <a:ext cx="1223963" cy="1122362"/>
          </a:xfrm>
          <a:prstGeom prst="rect">
            <a:avLst/>
          </a:prstGeom>
          <a:noFill/>
          <a:ln w="825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pet m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1" y="544861"/>
            <a:ext cx="1224136" cy="1321134"/>
          </a:xfrm>
          <a:prstGeom prst="rect">
            <a:avLst/>
          </a:prstGeom>
          <a:noFill/>
          <a:ln w="825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081" y="4734843"/>
            <a:ext cx="1584325" cy="1214437"/>
          </a:xfrm>
          <a:prstGeom prst="rect">
            <a:avLst/>
          </a:prstGeom>
          <a:noFill/>
          <a:ln w="825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026" y="2715084"/>
            <a:ext cx="1358900" cy="1439862"/>
          </a:xfrm>
          <a:prstGeom prst="rect">
            <a:avLst/>
          </a:prstGeom>
          <a:noFill/>
          <a:ln w="825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AMSTER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62" y="573555"/>
            <a:ext cx="1470464" cy="1385600"/>
          </a:xfrm>
          <a:prstGeom prst="rect">
            <a:avLst/>
          </a:prstGeom>
          <a:noFill/>
          <a:ln w="825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672" y="1959155"/>
            <a:ext cx="32223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 hamster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296810" y="1988840"/>
            <a:ext cx="24609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 </a:t>
            </a:r>
            <a:r>
              <a:rPr lang="en-US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ratón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8665" y="5949280"/>
            <a:ext cx="27398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conejo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49908" y="4181605"/>
            <a:ext cx="19383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 </a:t>
            </a:r>
            <a:r>
              <a:rPr lang="en-US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pez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68832" y="4152549"/>
            <a:ext cx="24737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perro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29860" y="5958334"/>
            <a:ext cx="219483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</a:t>
            </a:r>
            <a:r>
              <a:rPr lang="en-US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gato</a:t>
            </a:r>
            <a:endParaRPr lang="en-US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Image result for spanish flag clipar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73" y="1266355"/>
            <a:ext cx="1488170" cy="99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812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10"/>
          <p:cNvSpPr txBox="1">
            <a:spLocks noChangeArrowheads="1"/>
          </p:cNvSpPr>
          <p:nvPr/>
        </p:nvSpPr>
        <p:spPr bwMode="auto">
          <a:xfrm>
            <a:off x="179512" y="620688"/>
            <a:ext cx="892452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rgbClr val="FFFF00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FFFF00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GB" dirty="0" err="1">
                <a:solidFill>
                  <a:schemeClr val="bg2"/>
                </a:solidFill>
              </a:rPr>
              <a:t>M</a:t>
            </a:r>
            <a:r>
              <a:rPr lang="en-GB" dirty="0" err="1">
                <a:solidFill>
                  <a:schemeClr val="bg2"/>
                </a:solidFill>
                <a:latin typeface="Calibri"/>
              </a:rPr>
              <a:t>í</a:t>
            </a:r>
            <a:r>
              <a:rPr lang="en-GB" dirty="0" err="1">
                <a:solidFill>
                  <a:schemeClr val="bg2"/>
                </a:solidFill>
              </a:rPr>
              <a:t>mica</a:t>
            </a:r>
            <a:r>
              <a:rPr lang="en-GB" dirty="0">
                <a:solidFill>
                  <a:schemeClr val="bg2"/>
                </a:solidFill>
              </a:rPr>
              <a:t>=mime the animal you hear</a:t>
            </a: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15"/>
          <a:stretch/>
        </p:blipFill>
        <p:spPr bwMode="auto">
          <a:xfrm>
            <a:off x="3291445" y="2132856"/>
            <a:ext cx="2561109" cy="2750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5FC3DCD-18E8-48B3-90D6-59E5D4DD7530}"/>
              </a:ext>
            </a:extLst>
          </p:cNvPr>
          <p:cNvSpPr txBox="1"/>
          <p:nvPr/>
        </p:nvSpPr>
        <p:spPr>
          <a:xfrm>
            <a:off x="395536" y="5949280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Answers: Un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perro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, un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gato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, un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pez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, un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conejo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, un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ratón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57F2A7-30C4-4DCB-BC2E-8A0D7E8EEB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1560" y="1295636"/>
            <a:ext cx="936104" cy="9361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50" y="3141070"/>
            <a:ext cx="1484011" cy="113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91" y="3097859"/>
            <a:ext cx="12017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pet mou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996" y="3212619"/>
            <a:ext cx="10017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77450"/>
            <a:ext cx="13589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AMSTER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67057"/>
            <a:ext cx="1207215" cy="113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628" y="3090163"/>
            <a:ext cx="12239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6189" y="224904"/>
            <a:ext cx="8231741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Toca</a:t>
            </a:r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el </a:t>
            </a:r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dibujo</a:t>
            </a:r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correcto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32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Touch the animal you hear</a:t>
            </a:r>
            <a:endParaRPr lang="en-US" sz="32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7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80943">
            <a:off x="688071" y="2286737"/>
            <a:ext cx="1434044" cy="711563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9B38C0-D6D0-4E67-A063-CB8FB86BC6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14086" y="1191156"/>
            <a:ext cx="792088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57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46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50" y="3141070"/>
            <a:ext cx="1484011" cy="113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591" y="3097859"/>
            <a:ext cx="12017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pet m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996" y="3212619"/>
            <a:ext cx="10017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977450"/>
            <a:ext cx="13589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AMSTER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67057"/>
            <a:ext cx="1207215" cy="113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628" y="3090163"/>
            <a:ext cx="12239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6189" y="224904"/>
            <a:ext cx="8231741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Toca</a:t>
            </a:r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el </a:t>
            </a:r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dibujo</a:t>
            </a:r>
            <a:r>
              <a:rPr lang="en-US" sz="54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</a:t>
            </a:r>
            <a:r>
              <a:rPr lang="en-US" sz="54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correcto</a:t>
            </a:r>
            <a:endParaRPr 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en-US" sz="3200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Touch the animal you hear</a:t>
            </a:r>
            <a:endParaRPr lang="en-US" sz="3200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279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280943">
            <a:off x="688071" y="2286737"/>
            <a:ext cx="1434044" cy="71156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2E26A4E-768C-48B0-89D8-0E22B80AFE19}"/>
              </a:ext>
            </a:extLst>
          </p:cNvPr>
          <p:cNvSpPr txBox="1"/>
          <p:nvPr/>
        </p:nvSpPr>
        <p:spPr>
          <a:xfrm>
            <a:off x="395536" y="5949280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Answers: Un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gato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, un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perro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, un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pez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, un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conejo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, un hamster, un </a:t>
            </a:r>
            <a:r>
              <a:rPr lang="en-GB" sz="2400" dirty="0" err="1">
                <a:solidFill>
                  <a:schemeClr val="accent1">
                    <a:lumMod val="75000"/>
                  </a:schemeClr>
                </a:solidFill>
              </a:rPr>
              <a:t>ratón</a:t>
            </a:r>
            <a:endParaRPr lang="en-GB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44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559" y="2652243"/>
            <a:ext cx="1484011" cy="113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02542"/>
            <a:ext cx="12017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8" descr="pet mou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837383"/>
            <a:ext cx="1001713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164" y="2657996"/>
            <a:ext cx="13589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AMSTER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2780928"/>
            <a:ext cx="1207215" cy="113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780928"/>
            <a:ext cx="1223963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48680"/>
            <a:ext cx="84978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2"/>
                </a:solidFill>
              </a:rPr>
              <a:t>¿</a:t>
            </a:r>
            <a:r>
              <a:rPr lang="en-GB" dirty="0" err="1">
                <a:solidFill>
                  <a:schemeClr val="bg2"/>
                </a:solidFill>
              </a:rPr>
              <a:t>Qué</a:t>
            </a:r>
            <a:r>
              <a:rPr lang="en-GB" dirty="0">
                <a:solidFill>
                  <a:schemeClr val="bg2"/>
                </a:solidFill>
              </a:rPr>
              <a:t> </a:t>
            </a:r>
            <a:r>
              <a:rPr lang="en-GB" dirty="0" err="1">
                <a:solidFill>
                  <a:schemeClr val="bg2"/>
                </a:solidFill>
              </a:rPr>
              <a:t>falta?</a:t>
            </a:r>
            <a:r>
              <a:rPr lang="en-GB" sz="2800" dirty="0" err="1">
                <a:solidFill>
                  <a:schemeClr val="bg2"/>
                </a:solidFill>
              </a:rPr>
              <a:t>say</a:t>
            </a:r>
            <a:r>
              <a:rPr lang="en-GB" sz="2800" dirty="0">
                <a:solidFill>
                  <a:schemeClr val="bg2"/>
                </a:solidFill>
              </a:rPr>
              <a:t> what is missing in Spanish</a:t>
            </a:r>
            <a:r>
              <a:rPr lang="en-GB" sz="3200" dirty="0">
                <a:solidFill>
                  <a:schemeClr val="bg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311809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0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DE40FA3A95E4C8C2FDFD67197CDB3" ma:contentTypeVersion="12" ma:contentTypeDescription="Create a new document." ma:contentTypeScope="" ma:versionID="d2a8df81a860576e5307eeca42eca391">
  <xsd:schema xmlns:xsd="http://www.w3.org/2001/XMLSchema" xmlns:xs="http://www.w3.org/2001/XMLSchema" xmlns:p="http://schemas.microsoft.com/office/2006/metadata/properties" xmlns:ns2="410cdccf-20c1-427c-a298-4f240b1b74fb" xmlns:ns3="76a25498-0392-406a-8ce2-1e559b14a20a" targetNamespace="http://schemas.microsoft.com/office/2006/metadata/properties" ma:root="true" ma:fieldsID="4371ee45df1d001ee662c2da46913c08" ns2:_="" ns3:_="">
    <xsd:import namespace="410cdccf-20c1-427c-a298-4f240b1b74fb"/>
    <xsd:import namespace="76a25498-0392-406a-8ce2-1e559b14a2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0cdccf-20c1-427c-a298-4f240b1b74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a25498-0392-406a-8ce2-1e559b14a20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4D4B14-F72C-43C5-B797-112BEE25BD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0cdccf-20c1-427c-a298-4f240b1b74fb"/>
    <ds:schemaRef ds:uri="76a25498-0392-406a-8ce2-1e559b14a2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70100B-BAD8-4960-BBCF-91B0EEEAC1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A3BE39E-CE71-45CB-9C15-FA9AF85D74B9}">
  <ds:schemaRefs>
    <ds:schemaRef ds:uri="http://www.w3.org/XML/1998/namespace"/>
    <ds:schemaRef ds:uri="http://schemas.microsoft.com/office/2006/documentManagement/types"/>
    <ds:schemaRef ds:uri="http://purl.org/dc/dcmitype/"/>
    <ds:schemaRef ds:uri="76a25498-0392-406a-8ce2-1e559b14a20a"/>
    <ds:schemaRef ds:uri="http://schemas.openxmlformats.org/package/2006/metadata/core-properties"/>
    <ds:schemaRef ds:uri="http://schemas.microsoft.com/office/2006/metadata/properties"/>
    <ds:schemaRef ds:uri="410cdccf-20c1-427c-a298-4f240b1b74fb"/>
    <ds:schemaRef ds:uri="http://schemas.microsoft.com/office/infopath/2007/PartnerControl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Data\Microsoft\Templates\Blank Presentation.pot</Template>
  <TotalTime>2311</TotalTime>
  <Words>314</Words>
  <Application>Microsoft Office PowerPoint</Application>
  <PresentationFormat>On-screen Show (4:3)</PresentationFormat>
  <Paragraphs>98</Paragraphs>
  <Slides>17</Slides>
  <Notes>12</Notes>
  <HiddenSlides>0</HiddenSlides>
  <MMClips>24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Comic Sans MS</vt:lpstr>
      <vt:lpstr>Times New Roman</vt:lpstr>
      <vt:lpstr>Blank Presentation</vt:lpstr>
      <vt:lpstr>PowerPoint Presentation</vt:lpstr>
      <vt:lpstr>PowerPoint Presentation</vt:lpstr>
      <vt:lpstr>L.I: To memorise new vocabulary context: Pets</vt:lpstr>
      <vt:lpstr>¿Tienes animales?=Have you got animals?</vt:lpstr>
      <vt:lpstr>Los animales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Los animales </vt:lpstr>
      <vt:lpstr>PowerPoint Presentation</vt:lpstr>
      <vt:lpstr>L.I: To  learn to say what I have in Spanish Context: Pets</vt:lpstr>
      <vt:lpstr>¿Tienes animales?=Have you got animals?</vt:lpstr>
      <vt:lpstr>PowerPoint Presentation</vt:lpstr>
      <vt:lpstr>Tienes animales?</vt:lpstr>
      <vt:lpstr>Practice in pairs: ¿Tienes animales? Si, tengo/No tengo.  </vt:lpstr>
    </vt:vector>
  </TitlesOfParts>
  <Company>Ergo Computing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opinions</dc:title>
  <dc:creator>Preinstalled User</dc:creator>
  <cp:lastModifiedBy>Rachel Davie</cp:lastModifiedBy>
  <cp:revision>166</cp:revision>
  <cp:lastPrinted>2016-01-14T14:19:00Z</cp:lastPrinted>
  <dcterms:created xsi:type="dcterms:W3CDTF">2002-01-10T19:28:27Z</dcterms:created>
  <dcterms:modified xsi:type="dcterms:W3CDTF">2021-01-15T10:33:05Z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0x010100423DE40FA3A95E4C8C2FDFD67197CDB3</vt:lpwstr>
  </property>
</Properties>
</file>