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302" r:id="rId5"/>
    <p:sldId id="350" r:id="rId6"/>
    <p:sldId id="351" r:id="rId7"/>
    <p:sldId id="352" r:id="rId8"/>
    <p:sldId id="311" r:id="rId9"/>
    <p:sldId id="353" r:id="rId10"/>
    <p:sldId id="355" r:id="rId11"/>
    <p:sldId id="354" r:id="rId12"/>
    <p:sldId id="356" r:id="rId13"/>
    <p:sldId id="358" r:id="rId14"/>
    <p:sldId id="357" r:id="rId15"/>
    <p:sldId id="310" r:id="rId16"/>
    <p:sldId id="331" r:id="rId17"/>
    <p:sldId id="361" r:id="rId18"/>
    <p:sldId id="342" r:id="rId19"/>
    <p:sldId id="362" r:id="rId20"/>
    <p:sldId id="363" r:id="rId21"/>
    <p:sldId id="360" r:id="rId22"/>
    <p:sldId id="359" r:id="rId23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CC99FF"/>
    <a:srgbClr val="FFFFCC"/>
    <a:srgbClr val="FFFF99"/>
    <a:srgbClr val="CCFFCC"/>
    <a:srgbClr val="CC00FF"/>
    <a:srgbClr val="FFCC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2" autoAdjust="0"/>
    <p:restoredTop sz="94660"/>
  </p:normalViewPr>
  <p:slideViewPr>
    <p:cSldViewPr>
      <p:cViewPr varScale="1">
        <p:scale>
          <a:sx n="73" d="100"/>
          <a:sy n="73" d="100"/>
        </p:scale>
        <p:origin x="15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25E960-B1AB-445B-B649-7906991BC3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AA6F76-A995-459D-A170-FF01EB7FF9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65C14F0-B053-4112-B70F-C9D3A8627141}" type="datetimeFigureOut">
              <a:rPr lang="en-GB"/>
              <a:pPr>
                <a:defRPr/>
              </a:pPr>
              <a:t>12/02/2021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A7E730-0677-424C-A2B7-3D8966DC1D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BB2379-1A5F-4FFA-B9AA-94623C5384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7CDBD5C-6F11-446E-AB67-0C01587372C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E970FE1-12B9-40A9-B765-235B084476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D5293FE-BE7E-48C3-9D3C-80C05074D00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5E7E7AE-D19C-45AC-B44F-A80DE9A6B8C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1F4FF646-D852-4E19-9D86-A169ECFED54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2D9E466C-6177-4C92-85DA-CF267EDD1A9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1ACD2523-FE43-4D72-B728-CA6999BE23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367605E-CEC8-4835-9957-00E889B0D5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CD5BFD5-84FB-411D-AAF2-7495A39FDE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9BAD17-55C7-483E-90B5-C9EB349F4530}" type="slidenum">
              <a:rPr lang="en-GB" altLang="en-US" smtClean="0">
                <a:solidFill>
                  <a:srgbClr val="000000"/>
                </a:solidFill>
              </a:rPr>
              <a:pPr/>
              <a:t>2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5414A21-9923-48F8-B1A5-CC54FE03F3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447650E-4348-4FC9-9434-4539E3371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This slide is to recall the new words – most students will now have some of them in their memory.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1FC26AE-E0EB-4B36-A4F6-0291CF4BFA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9B3818-4B97-422E-BAFA-6A432FF91662}" type="slidenum">
              <a:rPr lang="en-GB" altLang="en-US" smtClean="0">
                <a:solidFill>
                  <a:srgbClr val="000000"/>
                </a:solidFill>
              </a:rPr>
              <a:pPr/>
              <a:t>3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1C1ACEC2-D90C-418E-9B5A-9C98EF012C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A8DCF09-750A-4DD1-98FA-2890AC9FE9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This slide is to recall the new words – most students will now have some of them in their memory.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F022EB9F-40B2-493D-9223-2F6C51BF7C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48D777-F511-4DEB-AE84-7E0B7B6D9476}" type="slidenum">
              <a:rPr lang="en-GB" altLang="en-US" smtClean="0">
                <a:solidFill>
                  <a:srgbClr val="000000"/>
                </a:solidFill>
              </a:rPr>
              <a:pPr/>
              <a:t>4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53BE07D0-36ED-4E65-B9E7-4E8E3D98F4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D6E17F2A-3757-4CD1-9CF2-77413A5B18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This slide is to recall the new words – most students will now have some of them in their memory.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913C4392-AD3D-46DE-8BBC-9012EFA8E8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84F58E9E-E192-490F-8566-6FC560A310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>
                <a:latin typeface="Arial" panose="020B0604020202020204" pitchFamily="34" charset="0"/>
              </a:rPr>
              <a:t>Only if there is time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ACAE21A5-5012-425C-81A7-52759C2F21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6F0E60-8500-4276-8AF0-377084FB0D16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3D8A4B-415B-42A9-BF0B-C6A1AC9687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E99747-512D-4ADE-B24C-9D151358FD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7F3816-5EFD-4D0C-AA4C-A5C9791610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56D9B-438A-4B6D-A48F-55C8D9729FB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283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62B131-64B0-4726-807A-3D5AF055E9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2EBE56-9302-4158-993F-1F15999DA8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04A047-E818-4CED-A082-DEB265FA45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AAC84-7339-4D0D-881C-5D9984E6AD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262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360714-CDBE-4283-B2D6-01E8F5708D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1C9937-C5DC-42AD-BA6C-BE4DAE4C68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32045E-FDEA-45AC-8267-F2CE56B2EA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713D2-6C6D-49FB-B8F9-7268AF50CB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995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E10111-76FC-4A69-9B05-2026779B46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BCB73E-8418-47F1-B56F-F3FA673496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EF7263-0D45-4541-9780-319BA659E7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C11C7-FE57-4E96-91B2-F75A093045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04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7DF4D6-992B-4915-8917-6F7840DA83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1FD55D-EA52-4303-8F14-D0C8F2B017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863557-C496-47FB-A734-C9DE569656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2100B-EDBD-4B55-92B8-C7392712236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686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86C8C3-30E9-4846-9133-52166475E5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4560A2-1B2C-4EDE-BE76-E9D6563301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AD4BFB-1EF1-4C19-B167-8B69FB606D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B2488-C350-45F3-A85E-C50978D7C0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816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2B23DBE-0A2D-4E61-ACED-8F76B08C6B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9259887-9C4B-401E-BF4C-426F192135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0AACE9D-4AE7-46B6-9299-B22E046C26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1EB9A-5DF9-4673-A584-ED7835482F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3976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AA4CBA9-1064-4B76-86FF-2F8E0FEBB1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0D79778-9CBF-42BC-B8C0-0504323583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65A4EBA-0279-4A13-8098-47A6426184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03DD2-0273-47B9-BE55-91BA66384F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416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F1CF056-AFA1-4AEF-8E4A-46E0DE3FAC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77A3871-A522-4C32-837B-C976FD3471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0F7AEBB-0895-46C8-BE4C-D7309D2F95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F2744-C3ED-4FF9-84A6-D4DD3E04339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791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45F5DA-C29A-4B77-9D42-1B857B9E1D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FED299-A067-4889-B6EF-81352DD27A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4CD472-E73C-4A99-963E-72D576FBE0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D1585-3BDD-47D6-BD24-F993ADD97A1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395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6008E3-D8AA-4D04-A54B-AB56CBAB98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14508C-3A8F-40AB-933C-94A1848DC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878277-7375-40D0-AB78-03071712CC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1A0F5-4986-43A4-9AF1-E09E0C10D0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217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B617667-5AAF-41A2-9193-D8F1B0CEA5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FEC51D4-A364-4C7B-9A61-A145FEB652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9B9204B-1FB3-406D-A8CE-A5E08E0DCC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903674F-3A57-426B-BCFE-609C87AEAE9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0DC58C2-6AEF-4A2B-9E70-995524D451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68BB3DB-5C6B-40D4-BF1F-C01B6855AB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0.png"/><Relationship Id="rId7" Type="http://schemas.openxmlformats.org/officeDocument/2006/relationships/image" Target="../media/image4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.uk/url?sa=i&amp;rct=j&amp;q=&amp;esrc=s&amp;source=images&amp;cd=&amp;cad=rja&amp;uact=8&amp;ved=0ahUKEwjjkryzwcnSAhVErxoKHYgCC-IQjRwIBw&amp;url=https://clipartfest.com/categories/view/4c73e056f70e9256918de57bcda6fc7c00f3719e/free-art-child-with-talking-bubble-clipart.html&amp;psig=AFQjCNFSj64S50sQLzENnqR02G6OT08msg&amp;ust=1489151912548253" TargetMode="Externa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6.jpeg"/><Relationship Id="rId21" Type="http://schemas.openxmlformats.org/officeDocument/2006/relationships/image" Target="../media/image42.pn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17" Type="http://schemas.openxmlformats.org/officeDocument/2006/relationships/image" Target="../media/image39.jpeg"/><Relationship Id="rId2" Type="http://schemas.openxmlformats.org/officeDocument/2006/relationships/image" Target="../media/image25.png"/><Relationship Id="rId16" Type="http://schemas.openxmlformats.org/officeDocument/2006/relationships/image" Target="../media/image38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sa=i&amp;rct=j&amp;q=boring+clipart&amp;source=images&amp;cd=&amp;cad=rja&amp;uact=8&amp;ved=0CAcQjRw&amp;url=http://www.clipartpanda.com/categories/aftershock-20clipart&amp;ei=ky74VL25LoarUauWBA&amp;bvm=bv.87519884,d.d24&amp;psig=AFQjCNH3MddUfMGXo76wgq0mUKEJ5g1YFA&amp;ust=1425637281581351" TargetMode="External"/><Relationship Id="rId11" Type="http://schemas.openxmlformats.org/officeDocument/2006/relationships/image" Target="../media/image33.png"/><Relationship Id="rId5" Type="http://schemas.openxmlformats.org/officeDocument/2006/relationships/image" Target="../media/image28.jpeg"/><Relationship Id="rId15" Type="http://schemas.openxmlformats.org/officeDocument/2006/relationships/image" Target="../media/image37.jpe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7.jpe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>
            <a:extLst>
              <a:ext uri="{FF2B5EF4-FFF2-40B4-BE49-F238E27FC236}">
                <a16:creationId xmlns:a16="http://schemas.microsoft.com/office/drawing/2014/main" id="{FB8B11CF-0710-4919-A90D-33D25CCCC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9550" y="2493963"/>
            <a:ext cx="8697913" cy="1143000"/>
          </a:xfrm>
        </p:spPr>
        <p:txBody>
          <a:bodyPr/>
          <a:lstStyle/>
          <a:p>
            <a:r>
              <a:rPr lang="en-US" altLang="en-US" sz="3200" b="1"/>
              <a:t>L.I.:</a:t>
            </a:r>
            <a:r>
              <a:rPr lang="en-GB" altLang="en-US" sz="3200" b="1"/>
              <a:t> To review subjects and opinions in Spanish. Context: Subjects.</a:t>
            </a:r>
            <a:r>
              <a:rPr lang="en-US" altLang="en-US" sz="3200" b="1"/>
              <a:t> </a:t>
            </a:r>
            <a:r>
              <a:rPr lang="en-GB" altLang="en-US" sz="3200"/>
              <a:t/>
            </a:r>
            <a:br>
              <a:rPr lang="en-GB" altLang="en-US" sz="3200"/>
            </a:br>
            <a:endParaRPr lang="en-US" altLang="en-US" sz="3200"/>
          </a:p>
        </p:txBody>
      </p:sp>
      <p:pic>
        <p:nvPicPr>
          <p:cNvPr id="4099" name="Picture 46" descr="espagn">
            <a:extLst>
              <a:ext uri="{FF2B5EF4-FFF2-40B4-BE49-F238E27FC236}">
                <a16:creationId xmlns:a16="http://schemas.microsoft.com/office/drawing/2014/main" id="{EA35CF2B-3EDC-4BB7-A5BE-41163BBBC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516563"/>
            <a:ext cx="1296988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WordArt 4">
            <a:extLst>
              <a:ext uri="{FF2B5EF4-FFF2-40B4-BE49-F238E27FC236}">
                <a16:creationId xmlns:a16="http://schemas.microsoft.com/office/drawing/2014/main" id="{4F85ACF4-60B3-4A7A-9362-9139028320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433388"/>
            <a:ext cx="7273925" cy="1766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las asignaturas</a:t>
            </a:r>
          </a:p>
        </p:txBody>
      </p:sp>
      <p:pic>
        <p:nvPicPr>
          <p:cNvPr id="4101" name="Picture 8">
            <a:extLst>
              <a:ext uri="{FF2B5EF4-FFF2-40B4-BE49-F238E27FC236}">
                <a16:creationId xmlns:a16="http://schemas.microsoft.com/office/drawing/2014/main" id="{40031D4D-DE61-405B-93F3-023C51A45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45125"/>
            <a:ext cx="103187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>
            <a:extLst>
              <a:ext uri="{FF2B5EF4-FFF2-40B4-BE49-F238E27FC236}">
                <a16:creationId xmlns:a16="http://schemas.microsoft.com/office/drawing/2014/main" id="{1405872D-3D47-495F-ADC9-8C5552B73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661025"/>
            <a:ext cx="9604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079" name="Rectangle 9">
            <a:extLst>
              <a:ext uri="{FF2B5EF4-FFF2-40B4-BE49-F238E27FC236}">
                <a16:creationId xmlns:a16="http://schemas.microsoft.com/office/drawing/2014/main" id="{9FFC7B7D-891E-4F2A-A626-23211FAC1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295650"/>
            <a:ext cx="5481638" cy="156845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GB" altLang="en-US" sz="2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Avenir-Book"/>
              </a:rPr>
              <a:t>SUCCESS CRITERIA:</a:t>
            </a:r>
          </a:p>
          <a:p>
            <a:pPr>
              <a:defRPr/>
            </a:pPr>
            <a:r>
              <a:rPr lang="en-GB" altLang="en-US" b="1" dirty="0">
                <a:solidFill>
                  <a:srgbClr val="FF0000"/>
                </a:solidFill>
                <a:latin typeface="+mj-lt"/>
                <a:ea typeface="Calibri" pitchFamily="34" charset="0"/>
                <a:cs typeface="Avenir-Book"/>
              </a:rPr>
              <a:t>I can say subjects in the school.</a:t>
            </a:r>
          </a:p>
          <a:p>
            <a:pPr>
              <a:defRPr/>
            </a:pPr>
            <a:r>
              <a:rPr lang="en-GB" altLang="en-US" b="1" dirty="0">
                <a:solidFill>
                  <a:srgbClr val="FF0000"/>
                </a:solidFill>
                <a:latin typeface="+mj-lt"/>
                <a:ea typeface="Calibri" pitchFamily="34" charset="0"/>
                <a:cs typeface="Avenir-Book"/>
              </a:rPr>
              <a:t>I can use opinions in my sentences</a:t>
            </a:r>
          </a:p>
          <a:p>
            <a:pPr>
              <a:defRPr/>
            </a:pPr>
            <a:r>
              <a:rPr lang="en-GB" altLang="en-US" b="1" dirty="0">
                <a:solidFill>
                  <a:srgbClr val="FF0000"/>
                </a:solidFill>
                <a:latin typeface="+mj-lt"/>
                <a:ea typeface="Calibri" pitchFamily="34" charset="0"/>
                <a:cs typeface="Avenir-Book"/>
              </a:rPr>
              <a:t>I can form grammatically correct </a:t>
            </a:r>
            <a:r>
              <a:rPr lang="en-GB" altLang="en-US" b="1">
                <a:solidFill>
                  <a:srgbClr val="FF0000"/>
                </a:solidFill>
                <a:latin typeface="+mj-lt"/>
                <a:ea typeface="Calibri" pitchFamily="34" charset="0"/>
                <a:cs typeface="Avenir-Book"/>
              </a:rPr>
              <a:t>sentences </a:t>
            </a:r>
          </a:p>
          <a:p>
            <a:pPr>
              <a:defRPr/>
            </a:pPr>
            <a:r>
              <a:rPr lang="en-GB" altLang="en-US" b="1">
                <a:solidFill>
                  <a:srgbClr val="FF0000"/>
                </a:solidFill>
                <a:latin typeface="+mj-lt"/>
                <a:ea typeface="Calibri" pitchFamily="34" charset="0"/>
                <a:cs typeface="Avenir-Book"/>
              </a:rPr>
              <a:t>(</a:t>
            </a:r>
            <a:r>
              <a:rPr lang="en-GB" altLang="en-US" b="1" dirty="0">
                <a:solidFill>
                  <a:srgbClr val="FF0000"/>
                </a:solidFill>
                <a:latin typeface="+mj-lt"/>
                <a:ea typeface="Calibri" pitchFamily="34" charset="0"/>
                <a:cs typeface="Avenir-Book"/>
              </a:rPr>
              <a:t>masculine/feminine and singular</a:t>
            </a:r>
            <a:r>
              <a:rPr lang="en-GB" altLang="en-US" b="1">
                <a:solidFill>
                  <a:srgbClr val="FF0000"/>
                </a:solidFill>
                <a:latin typeface="+mj-lt"/>
                <a:ea typeface="Calibri" pitchFamily="34" charset="0"/>
                <a:cs typeface="Avenir-Book"/>
              </a:rPr>
              <a:t>/plural </a:t>
            </a:r>
            <a:r>
              <a:rPr lang="en-GB" altLang="en-US" b="1" dirty="0">
                <a:solidFill>
                  <a:srgbClr val="FF0000"/>
                </a:solidFill>
                <a:latin typeface="+mj-lt"/>
                <a:ea typeface="Calibri" pitchFamily="34" charset="0"/>
                <a:cs typeface="Avenir-Book"/>
              </a:rPr>
              <a:t>words). </a:t>
            </a:r>
          </a:p>
        </p:txBody>
      </p:sp>
      <p:pic>
        <p:nvPicPr>
          <p:cNvPr id="4104" name="Picture 10">
            <a:extLst>
              <a:ext uri="{FF2B5EF4-FFF2-40B4-BE49-F238E27FC236}">
                <a16:creationId xmlns:a16="http://schemas.microsoft.com/office/drawing/2014/main" id="{D173E6FD-383E-467E-8641-78A278429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445125"/>
            <a:ext cx="9366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Box 1">
            <a:extLst>
              <a:ext uri="{FF2B5EF4-FFF2-40B4-BE49-F238E27FC236}">
                <a16:creationId xmlns:a16="http://schemas.microsoft.com/office/drawing/2014/main" id="{53A10911-C21B-4981-95D8-3F105C47D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913" y="260350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WK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>
            <a:extLst>
              <a:ext uri="{FF2B5EF4-FFF2-40B4-BE49-F238E27FC236}">
                <a16:creationId xmlns:a16="http://schemas.microsoft.com/office/drawing/2014/main" id="{7775EB51-04CE-40F7-BC7A-BF91AB03C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412875"/>
            <a:ext cx="56229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b="1" u="sng"/>
              <a:t>Me </a:t>
            </a:r>
            <a:r>
              <a:rPr lang="en-GB" altLang="en-US" sz="4400" b="1"/>
              <a:t>gusta…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b="1" u="sng"/>
              <a:t>Me </a:t>
            </a:r>
            <a:r>
              <a:rPr lang="en-GB" altLang="en-US" sz="4400" b="1"/>
              <a:t>encanta…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b="1"/>
              <a:t>No </a:t>
            </a:r>
            <a:r>
              <a:rPr lang="en-GB" altLang="en-US" sz="4400" b="1" u="sng"/>
              <a:t>me </a:t>
            </a:r>
            <a:r>
              <a:rPr lang="en-GB" altLang="en-US" sz="4400" b="1"/>
              <a:t>gusta…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b="1"/>
              <a:t>Detest</a:t>
            </a:r>
            <a:r>
              <a:rPr lang="en-GB" altLang="en-US" sz="4400" b="1" u="sng"/>
              <a:t>o</a:t>
            </a:r>
            <a:r>
              <a:rPr lang="en-GB" altLang="en-US" sz="4400" b="1"/>
              <a:t>/odi</a:t>
            </a:r>
            <a:r>
              <a:rPr lang="en-GB" altLang="en-US" sz="4400" b="1" u="sng"/>
              <a:t>o</a:t>
            </a:r>
            <a:r>
              <a:rPr lang="en-GB" altLang="en-US" sz="4400" b="1"/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(conjugated like a normal verb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                                      with –o, -as, -a ending)</a:t>
            </a:r>
          </a:p>
        </p:txBody>
      </p:sp>
      <p:pic>
        <p:nvPicPr>
          <p:cNvPr id="15363" name="Picture 2" descr="Heart Clipart image">
            <a:extLst>
              <a:ext uri="{FF2B5EF4-FFF2-40B4-BE49-F238E27FC236}">
                <a16:creationId xmlns:a16="http://schemas.microsoft.com/office/drawing/2014/main" id="{A4C09E05-94F2-47C4-8C32-D119BC067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1780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 descr="Heart Clipart image">
            <a:extLst>
              <a:ext uri="{FF2B5EF4-FFF2-40B4-BE49-F238E27FC236}">
                <a16:creationId xmlns:a16="http://schemas.microsoft.com/office/drawing/2014/main" id="{A76C9722-8963-41B8-80F5-C4080AB00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21780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 descr="Heart Clipart image">
            <a:extLst>
              <a:ext uri="{FF2B5EF4-FFF2-40B4-BE49-F238E27FC236}">
                <a16:creationId xmlns:a16="http://schemas.microsoft.com/office/drawing/2014/main" id="{C7002AAD-BA47-4A2A-BEC7-54A8CC7B4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620838"/>
            <a:ext cx="5588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0" descr="http://t0.gstatic.com/images?q=tbn:ANd9GcR5U9thQbK4ZHRZsUGK2iDKj1bS1ICkPTUwlIR5nX2AEbJPRZq5:babyproofingyourmarriage.com/wp-content/uploads/2012/02/white-crossed-our-heart-no-love-no-heart-men-s-tees_design.png">
            <a:extLst>
              <a:ext uri="{FF2B5EF4-FFF2-40B4-BE49-F238E27FC236}">
                <a16:creationId xmlns:a16="http://schemas.microsoft.com/office/drawing/2014/main" id="{D1EC4421-4530-401C-A332-07238E614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2862263"/>
            <a:ext cx="52705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0" descr="http://t0.gstatic.com/images?q=tbn:ANd9GcR5U9thQbK4ZHRZsUGK2iDKj1bS1ICkPTUwlIR5nX2AEbJPRZq5:babyproofingyourmarriage.com/wp-content/uploads/2012/02/white-crossed-our-heart-no-love-no-heart-men-s-tees_design.png">
            <a:extLst>
              <a:ext uri="{FF2B5EF4-FFF2-40B4-BE49-F238E27FC236}">
                <a16:creationId xmlns:a16="http://schemas.microsoft.com/office/drawing/2014/main" id="{C7647C94-6ACD-4435-8258-049B0EBCE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3590925"/>
            <a:ext cx="52387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">
            <a:extLst>
              <a:ext uri="{FF2B5EF4-FFF2-40B4-BE49-F238E27FC236}">
                <a16:creationId xmlns:a16="http://schemas.microsoft.com/office/drawing/2014/main" id="{C60BA981-2C70-4C3A-8DFA-EC2C5071FE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1620838"/>
            <a:ext cx="2813050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8236F5-4AEB-4990-972C-01DE7CAC32BF}"/>
              </a:ext>
            </a:extLst>
          </p:cNvPr>
          <p:cNvSpPr txBox="1"/>
          <p:nvPr/>
        </p:nvSpPr>
        <p:spPr>
          <a:xfrm>
            <a:off x="468313" y="314325"/>
            <a:ext cx="82026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</a:t>
            </a: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las </a:t>
            </a:r>
            <a:r>
              <a:rPr lang="en-GB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opiniones</a:t>
            </a: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//Practice the opinions</a:t>
            </a:r>
          </a:p>
        </p:txBody>
      </p:sp>
      <p:pic>
        <p:nvPicPr>
          <p:cNvPr id="15370" name="Picture 10" descr="Image result for talk partners clipart">
            <a:extLst>
              <a:ext uri="{FF2B5EF4-FFF2-40B4-BE49-F238E27FC236}">
                <a16:creationId xmlns:a16="http://schemas.microsoft.com/office/drawing/2014/main" id="{BDCF4F2C-8D13-4352-8298-391E6BF2C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5084763"/>
            <a:ext cx="15367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08A54B2-6F4B-4BEC-AE6D-29A241D2FA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931863"/>
            <a:ext cx="481012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>
            <a:extLst>
              <a:ext uri="{FF2B5EF4-FFF2-40B4-BE49-F238E27FC236}">
                <a16:creationId xmlns:a16="http://schemas.microsoft.com/office/drawing/2014/main" id="{78E5AB3B-47BB-4F65-B6C0-F7CC6BF5D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3013" y="1063625"/>
            <a:ext cx="44402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800" b="1"/>
              <a:t>A mi amigo…..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800" b="1"/>
              <a:t>A Ana…</a:t>
            </a:r>
          </a:p>
        </p:txBody>
      </p:sp>
      <p:sp>
        <p:nvSpPr>
          <p:cNvPr id="16387" name="TextBox 3">
            <a:extLst>
              <a:ext uri="{FF2B5EF4-FFF2-40B4-BE49-F238E27FC236}">
                <a16:creationId xmlns:a16="http://schemas.microsoft.com/office/drawing/2014/main" id="{ABFBBF9F-A9F8-4C65-B2D1-B2A010684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675" y="2492375"/>
            <a:ext cx="78073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b="1" u="sng"/>
              <a:t>Le </a:t>
            </a:r>
            <a:r>
              <a:rPr lang="en-GB" altLang="en-US" sz="4400" b="1"/>
              <a:t>gusta…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b="1" u="sng"/>
              <a:t>Le </a:t>
            </a:r>
            <a:r>
              <a:rPr lang="en-GB" altLang="en-US" sz="4400" b="1"/>
              <a:t>encanta…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b="1"/>
              <a:t>No </a:t>
            </a:r>
            <a:r>
              <a:rPr lang="en-GB" altLang="en-US" sz="4400" b="1" u="sng"/>
              <a:t>le</a:t>
            </a:r>
            <a:r>
              <a:rPr lang="en-GB" altLang="en-US" sz="4400" b="1"/>
              <a:t> gusta…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b="1"/>
              <a:t>Detest</a:t>
            </a:r>
            <a:r>
              <a:rPr lang="en-GB" altLang="en-US" sz="4400" b="1" u="sng"/>
              <a:t>a/</a:t>
            </a:r>
            <a:r>
              <a:rPr lang="en-GB" altLang="en-US" sz="4400" b="1"/>
              <a:t>odi</a:t>
            </a:r>
            <a:r>
              <a:rPr lang="en-GB" altLang="en-US" sz="4400" b="1" u="sng"/>
              <a:t>a</a:t>
            </a:r>
            <a:r>
              <a:rPr lang="en-GB" altLang="en-US" sz="4400" b="1"/>
              <a:t>…</a:t>
            </a:r>
            <a:r>
              <a:rPr lang="en-GB" altLang="en-US" sz="2000" b="1"/>
              <a:t>(conjugated like a normal verb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                                      with –o, -as, -a ending)</a:t>
            </a:r>
          </a:p>
        </p:txBody>
      </p:sp>
      <p:pic>
        <p:nvPicPr>
          <p:cNvPr id="16388" name="Picture 2" descr="Heart Clipart image">
            <a:extLst>
              <a:ext uri="{FF2B5EF4-FFF2-40B4-BE49-F238E27FC236}">
                <a16:creationId xmlns:a16="http://schemas.microsoft.com/office/drawing/2014/main" id="{D8508BEE-A667-4959-AEF1-85429F038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319087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 descr="Heart Clipart image">
            <a:extLst>
              <a:ext uri="{FF2B5EF4-FFF2-40B4-BE49-F238E27FC236}">
                <a16:creationId xmlns:a16="http://schemas.microsoft.com/office/drawing/2014/main" id="{360A29F8-135F-49CC-B872-877F1B2BB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19087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 descr="Heart Clipart image">
            <a:extLst>
              <a:ext uri="{FF2B5EF4-FFF2-40B4-BE49-F238E27FC236}">
                <a16:creationId xmlns:a16="http://schemas.microsoft.com/office/drawing/2014/main" id="{575A77B4-2234-477B-AF3D-CC5A45813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2633663"/>
            <a:ext cx="5588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20" descr="http://t0.gstatic.com/images?q=tbn:ANd9GcR5U9thQbK4ZHRZsUGK2iDKj1bS1ICkPTUwlIR5nX2AEbJPRZq5:babyproofingyourmarriage.com/wp-content/uploads/2012/02/white-crossed-our-heart-no-love-no-heart-men-s-tees_design.png">
            <a:extLst>
              <a:ext uri="{FF2B5EF4-FFF2-40B4-BE49-F238E27FC236}">
                <a16:creationId xmlns:a16="http://schemas.microsoft.com/office/drawing/2014/main" id="{F5B0EDDB-5611-40C0-9B60-89749F669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3875088"/>
            <a:ext cx="52705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0" descr="http://t0.gstatic.com/images?q=tbn:ANd9GcR5U9thQbK4ZHRZsUGK2iDKj1bS1ICkPTUwlIR5nX2AEbJPRZq5:babyproofingyourmarriage.com/wp-content/uploads/2012/02/white-crossed-our-heart-no-love-no-heart-men-s-tees_design.png">
            <a:extLst>
              <a:ext uri="{FF2B5EF4-FFF2-40B4-BE49-F238E27FC236}">
                <a16:creationId xmlns:a16="http://schemas.microsoft.com/office/drawing/2014/main" id="{6FFEBD96-0C51-494D-894D-EBD45B4C6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4603750"/>
            <a:ext cx="52387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20" descr="http://t0.gstatic.com/images?q=tbn:ANd9GcR5U9thQbK4ZHRZsUGK2iDKj1bS1ICkPTUwlIR5nX2AEbJPRZq5:babyproofingyourmarriage.com/wp-content/uploads/2012/02/white-crossed-our-heart-no-love-no-heart-men-s-tees_design.png">
            <a:extLst>
              <a:ext uri="{FF2B5EF4-FFF2-40B4-BE49-F238E27FC236}">
                <a16:creationId xmlns:a16="http://schemas.microsoft.com/office/drawing/2014/main" id="{59025C3F-8656-49F6-A9A3-BB80857EF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4603750"/>
            <a:ext cx="52387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F40CFF-E5BD-4DEC-9854-57D04892E573}"/>
              </a:ext>
            </a:extLst>
          </p:cNvPr>
          <p:cNvSpPr txBox="1"/>
          <p:nvPr/>
        </p:nvSpPr>
        <p:spPr>
          <a:xfrm>
            <a:off x="233363" y="44450"/>
            <a:ext cx="8482012" cy="9556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</a:t>
            </a: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las </a:t>
            </a:r>
            <a:r>
              <a:rPr lang="en-GB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opiniones</a:t>
            </a: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//</a:t>
            </a:r>
          </a:p>
          <a:p>
            <a:pPr>
              <a:defRPr/>
            </a:pP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 the opinions to talk about </a:t>
            </a:r>
            <a:r>
              <a:rPr lang="en-GB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someone else (3</a:t>
            </a:r>
            <a:r>
              <a:rPr lang="en-GB" sz="2400" u="sng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GB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person)</a:t>
            </a:r>
          </a:p>
        </p:txBody>
      </p:sp>
      <p:pic>
        <p:nvPicPr>
          <p:cNvPr id="16395" name="Picture 1">
            <a:extLst>
              <a:ext uri="{FF2B5EF4-FFF2-40B4-BE49-F238E27FC236}">
                <a16:creationId xmlns:a16="http://schemas.microsoft.com/office/drawing/2014/main" id="{D9443A12-D5C9-43CD-AAEC-4BE1E70A36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468563"/>
            <a:ext cx="2817813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0" descr="Image result for talk partners clipart">
            <a:extLst>
              <a:ext uri="{FF2B5EF4-FFF2-40B4-BE49-F238E27FC236}">
                <a16:creationId xmlns:a16="http://schemas.microsoft.com/office/drawing/2014/main" id="{AF6717D2-359D-44FA-9C7C-17EE05720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570538"/>
            <a:ext cx="12017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8688FA8-B1B0-4740-93AC-C81E404981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1095375"/>
            <a:ext cx="4651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C0BCD9A-D299-4DBE-8439-A8564B6520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724025"/>
            <a:ext cx="5143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E851E935-5C18-489C-9F9C-357502635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557338"/>
            <a:ext cx="6819900" cy="2592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en-GB" altLang="en-US" sz="2000" b="1" u="sng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Activity 1 (L, D)</a:t>
            </a:r>
            <a:endParaRPr lang="en-GB" altLang="en-US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20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Spell the 4 words that the teacher reads out:</a:t>
            </a:r>
            <a:endParaRPr lang="en-GB" altLang="en-US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 …………………………………….</a:t>
            </a:r>
            <a:endParaRPr lang="en-GB" altLang="en-US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…………………………………….</a:t>
            </a:r>
            <a:endParaRPr lang="en-GB" altLang="en-US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…………………………………….</a:t>
            </a:r>
            <a:endParaRPr lang="en-GB" altLang="en-US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……………………………………..</a:t>
            </a:r>
            <a:endParaRPr lang="en-GB" altLang="en-US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31809CA-B3CA-4DB7-BC41-A0D678EE56D6}"/>
              </a:ext>
            </a:extLst>
          </p:cNvPr>
          <p:cNvSpPr/>
          <p:nvPr/>
        </p:nvSpPr>
        <p:spPr>
          <a:xfrm>
            <a:off x="6372225" y="5373688"/>
            <a:ext cx="1862138" cy="113506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buFontTx/>
              <a:buAutoNum type="arabicPeriod"/>
              <a:defRPr/>
            </a:pPr>
            <a:r>
              <a:rPr lang="en-GB" sz="1200" dirty="0">
                <a:solidFill>
                  <a:schemeClr val="tx1"/>
                </a:solidFill>
              </a:rPr>
              <a:t>La </a:t>
            </a:r>
            <a:r>
              <a:rPr lang="en-GB" sz="1200" dirty="0" err="1">
                <a:solidFill>
                  <a:schemeClr val="tx1"/>
                </a:solidFill>
              </a:rPr>
              <a:t>música</a:t>
            </a:r>
            <a:endParaRPr lang="en-GB" sz="1200" dirty="0">
              <a:solidFill>
                <a:schemeClr val="tx1"/>
              </a:solidFill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en-GB" sz="1200" dirty="0">
                <a:solidFill>
                  <a:schemeClr val="tx1"/>
                </a:solidFill>
              </a:rPr>
              <a:t>La </a:t>
            </a:r>
            <a:r>
              <a:rPr lang="en-GB" sz="1200" dirty="0" err="1">
                <a:solidFill>
                  <a:schemeClr val="tx1"/>
                </a:solidFill>
              </a:rPr>
              <a:t>geografía</a:t>
            </a:r>
            <a:endParaRPr lang="en-GB" sz="1200" dirty="0">
              <a:solidFill>
                <a:schemeClr val="tx1"/>
              </a:solidFill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en-GB" sz="1200" dirty="0">
                <a:solidFill>
                  <a:schemeClr val="tx1"/>
                </a:solidFill>
              </a:rPr>
              <a:t>La </a:t>
            </a:r>
            <a:r>
              <a:rPr lang="en-GB" sz="1200" dirty="0" err="1">
                <a:solidFill>
                  <a:schemeClr val="tx1"/>
                </a:solidFill>
              </a:rPr>
              <a:t>historia</a:t>
            </a:r>
            <a:endParaRPr lang="en-GB" sz="1200" dirty="0">
              <a:solidFill>
                <a:schemeClr val="tx1"/>
              </a:solidFill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en-GB" sz="1200" dirty="0">
                <a:solidFill>
                  <a:schemeClr val="tx1"/>
                </a:solidFill>
              </a:rPr>
              <a:t>Las </a:t>
            </a:r>
            <a:r>
              <a:rPr lang="en-GB" sz="1200" dirty="0" err="1">
                <a:solidFill>
                  <a:schemeClr val="tx1"/>
                </a:solidFill>
              </a:rPr>
              <a:t>matemáticas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B285A17-FC77-459C-B028-E55B2E833394}"/>
              </a:ext>
            </a:extLst>
          </p:cNvPr>
          <p:cNvSpPr/>
          <p:nvPr/>
        </p:nvSpPr>
        <p:spPr>
          <a:xfrm>
            <a:off x="6372225" y="5373688"/>
            <a:ext cx="1862138" cy="1135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Spellings underneath</a:t>
            </a:r>
          </a:p>
        </p:txBody>
      </p:sp>
      <p:pic>
        <p:nvPicPr>
          <p:cNvPr id="174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A45A81-33B3-4798-AE44-F650B6374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1577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3EB84C-7A7C-4363-9BCA-4379910EDADC}"/>
              </a:ext>
            </a:extLst>
          </p:cNvPr>
          <p:cNvSpPr txBox="1"/>
          <p:nvPr/>
        </p:nvSpPr>
        <p:spPr>
          <a:xfrm>
            <a:off x="1835150" y="590550"/>
            <a:ext cx="5689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Escucha</a:t>
            </a:r>
            <a:r>
              <a:rPr lang="en-GB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escribe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EC6A902-4106-4042-A6BE-3F1853978A8C}"/>
              </a:ext>
            </a:extLst>
          </p:cNvPr>
          <p:cNvGraphicFramePr>
            <a:graphicFrameLocks noGrp="1"/>
          </p:cNvGraphicFramePr>
          <p:nvPr/>
        </p:nvGraphicFramePr>
        <p:xfrm>
          <a:off x="684213" y="1050925"/>
          <a:ext cx="7777162" cy="5372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6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0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0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01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4429">
                <a:tc>
                  <a:txBody>
                    <a:bodyPr/>
                    <a:lstStyle/>
                    <a:p>
                      <a:r>
                        <a:rPr lang="en-GB" sz="2800" dirty="0"/>
                        <a:t>A Ana </a:t>
                      </a: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le </a:t>
                      </a:r>
                      <a:r>
                        <a:rPr lang="en-GB" sz="2800" dirty="0" err="1"/>
                        <a:t>gusta</a:t>
                      </a:r>
                      <a:r>
                        <a:rPr lang="en-GB" sz="2800" dirty="0"/>
                        <a:t> </a:t>
                      </a: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el arte</a:t>
                      </a: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GB" sz="2800" dirty="0" err="1"/>
                        <a:t>porque</a:t>
                      </a:r>
                      <a:r>
                        <a:rPr lang="en-GB" sz="2800" dirty="0"/>
                        <a:t> </a:t>
                      </a:r>
                      <a:r>
                        <a:rPr lang="en-GB" sz="2800" dirty="0" err="1"/>
                        <a:t>es</a:t>
                      </a:r>
                      <a:r>
                        <a:rPr lang="en-GB" sz="2800" dirty="0"/>
                        <a:t> </a:t>
                      </a:r>
                      <a:r>
                        <a:rPr lang="en-GB" sz="2800" dirty="0" err="1"/>
                        <a:t>divertido</a:t>
                      </a:r>
                      <a:r>
                        <a:rPr lang="en-GB" sz="2800" dirty="0"/>
                        <a:t>.</a:t>
                      </a:r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21">
                <a:tc>
                  <a:txBody>
                    <a:bodyPr/>
                    <a:lstStyle/>
                    <a:p>
                      <a:r>
                        <a:rPr lang="en-GB" sz="2800" dirty="0"/>
                        <a:t>A Rita</a:t>
                      </a: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no le </a:t>
                      </a:r>
                      <a:r>
                        <a:rPr lang="en-GB" sz="2800" dirty="0" err="1"/>
                        <a:t>gustan</a:t>
                      </a:r>
                      <a:r>
                        <a:rPr lang="en-GB" sz="2800" dirty="0"/>
                        <a:t> </a:t>
                      </a: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GB" sz="2800" dirty="0" err="1"/>
                        <a:t>las</a:t>
                      </a:r>
                      <a:r>
                        <a:rPr lang="en-GB" sz="2800" dirty="0"/>
                        <a:t> </a:t>
                      </a:r>
                      <a:r>
                        <a:rPr lang="en-GB" sz="2800" dirty="0" err="1"/>
                        <a:t>ciencias</a:t>
                      </a:r>
                      <a:endParaRPr lang="en-GB" sz="2800" dirty="0"/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GB" sz="2800" dirty="0" err="1"/>
                        <a:t>porque</a:t>
                      </a:r>
                      <a:r>
                        <a:rPr lang="en-GB" sz="2800" dirty="0"/>
                        <a:t> son</a:t>
                      </a:r>
                      <a:r>
                        <a:rPr lang="en-GB" sz="2800" baseline="0" dirty="0"/>
                        <a:t> </a:t>
                      </a:r>
                      <a:r>
                        <a:rPr lang="en-GB" sz="2800" baseline="0" dirty="0" err="1"/>
                        <a:t>aburridas</a:t>
                      </a:r>
                      <a:r>
                        <a:rPr lang="en-GB" sz="2800" baseline="0" dirty="0"/>
                        <a:t>.</a:t>
                      </a:r>
                      <a:endParaRPr lang="en-GB" sz="2800" dirty="0"/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21">
                <a:tc>
                  <a:txBody>
                    <a:bodyPr/>
                    <a:lstStyle/>
                    <a:p>
                      <a:r>
                        <a:rPr lang="en-GB" sz="2800" dirty="0"/>
                        <a:t>A Juan </a:t>
                      </a: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le</a:t>
                      </a:r>
                      <a:r>
                        <a:rPr lang="en-GB" sz="2800" baseline="0" dirty="0"/>
                        <a:t> </a:t>
                      </a:r>
                      <a:r>
                        <a:rPr lang="en-GB" sz="2800" baseline="0" dirty="0" err="1"/>
                        <a:t>encanta</a:t>
                      </a:r>
                      <a:endParaRPr lang="en-GB" sz="2800" dirty="0"/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la </a:t>
                      </a:r>
                      <a:r>
                        <a:rPr lang="en-GB" sz="2800" dirty="0" err="1"/>
                        <a:t>educación</a:t>
                      </a:r>
                      <a:r>
                        <a:rPr lang="en-GB" sz="2800" dirty="0"/>
                        <a:t> </a:t>
                      </a:r>
                      <a:r>
                        <a:rPr lang="en-GB" sz="2800" dirty="0" err="1"/>
                        <a:t>física</a:t>
                      </a:r>
                      <a:endParaRPr lang="en-GB" sz="2800" dirty="0"/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GB" sz="2800" dirty="0" err="1"/>
                        <a:t>porque</a:t>
                      </a:r>
                      <a:r>
                        <a:rPr lang="en-GB" sz="2800" baseline="0" dirty="0"/>
                        <a:t> </a:t>
                      </a:r>
                      <a:r>
                        <a:rPr lang="en-GB" sz="2800" baseline="0" dirty="0" err="1"/>
                        <a:t>es</a:t>
                      </a:r>
                      <a:r>
                        <a:rPr lang="en-GB" sz="2800" baseline="0" dirty="0"/>
                        <a:t> </a:t>
                      </a:r>
                      <a:r>
                        <a:rPr lang="en-GB" sz="2800" baseline="0" dirty="0" err="1"/>
                        <a:t>divertido</a:t>
                      </a:r>
                      <a:r>
                        <a:rPr lang="en-GB" sz="2800" baseline="0" dirty="0"/>
                        <a:t>.</a:t>
                      </a:r>
                      <a:endParaRPr lang="en-GB" sz="2800" dirty="0"/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4429">
                <a:tc>
                  <a:txBody>
                    <a:bodyPr/>
                    <a:lstStyle/>
                    <a:p>
                      <a:r>
                        <a:rPr lang="en-GB" sz="2800" dirty="0"/>
                        <a:t>Maria</a:t>
                      </a: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GB" sz="2800" dirty="0" err="1"/>
                        <a:t>odia</a:t>
                      </a:r>
                      <a:endParaRPr lang="en-GB" sz="2800" dirty="0"/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la</a:t>
                      </a:r>
                      <a:r>
                        <a:rPr lang="en-GB" sz="2800" baseline="0" dirty="0"/>
                        <a:t> </a:t>
                      </a:r>
                      <a:r>
                        <a:rPr lang="en-GB" sz="2800" baseline="0" dirty="0" err="1"/>
                        <a:t>historia</a:t>
                      </a:r>
                      <a:r>
                        <a:rPr lang="en-GB" sz="2800" baseline="0" dirty="0"/>
                        <a:t> </a:t>
                      </a:r>
                      <a:endParaRPr lang="en-GB" sz="2800" dirty="0"/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r>
                        <a:rPr lang="en-GB" sz="2800" dirty="0" err="1"/>
                        <a:t>porque</a:t>
                      </a:r>
                      <a:r>
                        <a:rPr lang="en-GB" sz="2800" dirty="0"/>
                        <a:t> </a:t>
                      </a:r>
                      <a:r>
                        <a:rPr lang="en-GB" sz="2800" dirty="0" err="1"/>
                        <a:t>es</a:t>
                      </a:r>
                      <a:r>
                        <a:rPr lang="en-GB" sz="2800" dirty="0"/>
                        <a:t> </a:t>
                      </a:r>
                      <a:r>
                        <a:rPr lang="en-GB" sz="2800" dirty="0" err="1"/>
                        <a:t>aburrido</a:t>
                      </a:r>
                      <a:r>
                        <a:rPr lang="en-GB" sz="2800" dirty="0"/>
                        <a:t>.</a:t>
                      </a:r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461" name="TextBox 1">
            <a:extLst>
              <a:ext uri="{FF2B5EF4-FFF2-40B4-BE49-F238E27FC236}">
                <a16:creationId xmlns:a16="http://schemas.microsoft.com/office/drawing/2014/main" id="{17391DB8-A36F-4214-AF0C-5ECF60FC8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153988"/>
            <a:ext cx="56308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u="sng"/>
              <a:t>Activity 2 L, SP : Lee/</a:t>
            </a:r>
            <a:r>
              <a:rPr lang="en-GB" altLang="en-US" sz="1800"/>
              <a:t>Read the sentences in Spanish: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u="sng"/>
              <a:t>Activity 3 (W)</a:t>
            </a:r>
            <a:r>
              <a:rPr lang="en-GB" altLang="en-US" sz="1800"/>
              <a:t>: Translate the sentences into English: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1846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AB7AED-3EFD-49E4-979C-24401275A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153988"/>
            <a:ext cx="3984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29DE69-15B5-43D5-84E7-50B9498D6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52450"/>
            <a:ext cx="37623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>
            <a:extLst>
              <a:ext uri="{FF2B5EF4-FFF2-40B4-BE49-F238E27FC236}">
                <a16:creationId xmlns:a16="http://schemas.microsoft.com/office/drawing/2014/main" id="{B42368C1-B08D-4678-AF10-C9D2D6195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341438"/>
            <a:ext cx="6697663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/>
              <a:t>Translation answers: (check your answers)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B05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B05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B050"/>
                </a:solidFill>
              </a:rPr>
              <a:t>-Ana likes Art because it’s fun.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B050"/>
                </a:solidFill>
              </a:rPr>
              <a:t>-Rita doesn’t like science because it’s boring.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B050"/>
                </a:solidFill>
              </a:rPr>
              <a:t>-Juan loves P.E. because it’s fun.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B050"/>
                </a:solidFill>
              </a:rPr>
              <a:t>-Maria hates history because it’s boring.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>
            <a:extLst>
              <a:ext uri="{FF2B5EF4-FFF2-40B4-BE49-F238E27FC236}">
                <a16:creationId xmlns:a16="http://schemas.microsoft.com/office/drawing/2014/main" id="{E2DC7109-F25F-4E93-AC08-AF1E78A16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39713"/>
            <a:ext cx="6724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u="sng"/>
              <a:t>Activity 4/5 (S)</a:t>
            </a:r>
            <a:r>
              <a:rPr lang="en-GB" altLang="en-US" sz="1800"/>
              <a:t>: Look at the pictures. Ask and answer questions.</a:t>
            </a:r>
          </a:p>
        </p:txBody>
      </p:sp>
      <p:pic>
        <p:nvPicPr>
          <p:cNvPr id="20483" name="Picture 2" descr="School Subjects Digital Clipart Set - Personal and Commercial Use - Clip Art for Cards, Scrapbooking, Educational Crafts, School Printables">
            <a:extLst>
              <a:ext uri="{FF2B5EF4-FFF2-40B4-BE49-F238E27FC236}">
                <a16:creationId xmlns:a16="http://schemas.microsoft.com/office/drawing/2014/main" id="{3D3DB1FD-A728-462F-9C17-A688ED0DA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5"/>
          <a:stretch>
            <a:fillRect/>
          </a:stretch>
        </p:blipFill>
        <p:spPr bwMode="auto">
          <a:xfrm>
            <a:off x="2962275" y="647700"/>
            <a:ext cx="592137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2">
            <a:extLst>
              <a:ext uri="{FF2B5EF4-FFF2-40B4-BE49-F238E27FC236}">
                <a16:creationId xmlns:a16="http://schemas.microsoft.com/office/drawing/2014/main" id="{20A4FAA9-1511-4DF0-A498-1635ED410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8488" y="2144713"/>
            <a:ext cx="1077912" cy="3381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</a:rPr>
              <a:t>Ana</a:t>
            </a:r>
          </a:p>
        </p:txBody>
      </p:sp>
      <p:sp>
        <p:nvSpPr>
          <p:cNvPr id="20485" name="TextBox 3">
            <a:extLst>
              <a:ext uri="{FF2B5EF4-FFF2-40B4-BE49-F238E27FC236}">
                <a16:creationId xmlns:a16="http://schemas.microsoft.com/office/drawing/2014/main" id="{75D80673-BFE6-453E-ABF6-AC82B615B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1423988"/>
            <a:ext cx="1111250" cy="3397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</a:rPr>
              <a:t> Jorge</a:t>
            </a:r>
          </a:p>
        </p:txBody>
      </p:sp>
      <p:sp>
        <p:nvSpPr>
          <p:cNvPr id="20486" name="TextBox 4">
            <a:extLst>
              <a:ext uri="{FF2B5EF4-FFF2-40B4-BE49-F238E27FC236}">
                <a16:creationId xmlns:a16="http://schemas.microsoft.com/office/drawing/2014/main" id="{2F8A8E6B-BF6B-439E-89C2-3F01E27CE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163" y="3397250"/>
            <a:ext cx="1138237" cy="3381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</a:rPr>
              <a:t>  Maria   </a:t>
            </a:r>
          </a:p>
        </p:txBody>
      </p:sp>
      <p:sp>
        <p:nvSpPr>
          <p:cNvPr id="20487" name="TextBox 5">
            <a:extLst>
              <a:ext uri="{FF2B5EF4-FFF2-40B4-BE49-F238E27FC236}">
                <a16:creationId xmlns:a16="http://schemas.microsoft.com/office/drawing/2014/main" id="{8B3AE99D-2C35-4019-9357-111495429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738" y="4483100"/>
            <a:ext cx="1027112" cy="3381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</a:rPr>
              <a:t>  Juan        </a:t>
            </a:r>
          </a:p>
        </p:txBody>
      </p:sp>
      <p:sp>
        <p:nvSpPr>
          <p:cNvPr id="20488" name="TextBox 6">
            <a:extLst>
              <a:ext uri="{FF2B5EF4-FFF2-40B4-BE49-F238E27FC236}">
                <a16:creationId xmlns:a16="http://schemas.microsoft.com/office/drawing/2014/main" id="{8AECE9AB-6627-4A6E-A3C4-CADFC41CF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2963" y="4762500"/>
            <a:ext cx="1562100" cy="3381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</a:rPr>
              <a:t>           Rita</a:t>
            </a:r>
          </a:p>
        </p:txBody>
      </p:sp>
      <p:sp>
        <p:nvSpPr>
          <p:cNvPr id="20489" name="TextBox 7">
            <a:extLst>
              <a:ext uri="{FF2B5EF4-FFF2-40B4-BE49-F238E27FC236}">
                <a16:creationId xmlns:a16="http://schemas.microsoft.com/office/drawing/2014/main" id="{E1E74701-4760-4BCF-8D48-9F6043144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63" y="1974850"/>
            <a:ext cx="1535112" cy="3397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</a:rPr>
              <a:t>        Jose</a:t>
            </a:r>
          </a:p>
        </p:txBody>
      </p:sp>
      <p:sp>
        <p:nvSpPr>
          <p:cNvPr id="20490" name="TextBox 8">
            <a:extLst>
              <a:ext uri="{FF2B5EF4-FFF2-40B4-BE49-F238E27FC236}">
                <a16:creationId xmlns:a16="http://schemas.microsoft.com/office/drawing/2014/main" id="{28EACD8C-A850-411A-9A30-F7DBED5F0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800" y="2611438"/>
            <a:ext cx="1443038" cy="3397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</a:rPr>
              <a:t>   Natalia</a:t>
            </a:r>
          </a:p>
        </p:txBody>
      </p:sp>
      <p:sp>
        <p:nvSpPr>
          <p:cNvPr id="20491" name="TextBox 9">
            <a:extLst>
              <a:ext uri="{FF2B5EF4-FFF2-40B4-BE49-F238E27FC236}">
                <a16:creationId xmlns:a16="http://schemas.microsoft.com/office/drawing/2014/main" id="{5361448A-4AB7-4051-890D-482645904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3763" y="3059113"/>
            <a:ext cx="1789112" cy="3381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</a:rPr>
              <a:t>        Jaime</a:t>
            </a:r>
          </a:p>
        </p:txBody>
      </p:sp>
      <p:pic>
        <p:nvPicPr>
          <p:cNvPr id="20492" name="Picture 2" descr="Heart Clipart image">
            <a:extLst>
              <a:ext uri="{FF2B5EF4-FFF2-40B4-BE49-F238E27FC236}">
                <a16:creationId xmlns:a16="http://schemas.microsoft.com/office/drawing/2014/main" id="{7CCB8100-4CD9-47EF-9001-3CF902531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8" y="2198688"/>
            <a:ext cx="2698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2" descr="Related image">
            <a:extLst>
              <a:ext uri="{FF2B5EF4-FFF2-40B4-BE49-F238E27FC236}">
                <a16:creationId xmlns:a16="http://schemas.microsoft.com/office/drawing/2014/main" id="{0BD9FC53-44C4-4FCD-96DC-DDA646930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1458913"/>
            <a:ext cx="271463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2" descr="Related image">
            <a:extLst>
              <a:ext uri="{FF2B5EF4-FFF2-40B4-BE49-F238E27FC236}">
                <a16:creationId xmlns:a16="http://schemas.microsoft.com/office/drawing/2014/main" id="{2A9E0473-E483-45B5-A072-30F4CE611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3436938"/>
            <a:ext cx="269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2" descr="Related image">
            <a:extLst>
              <a:ext uri="{FF2B5EF4-FFF2-40B4-BE49-F238E27FC236}">
                <a16:creationId xmlns:a16="http://schemas.microsoft.com/office/drawing/2014/main" id="{51335512-6958-41A4-A7A9-9F01A1A0C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3436938"/>
            <a:ext cx="271462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2" descr="Related image">
            <a:extLst>
              <a:ext uri="{FF2B5EF4-FFF2-40B4-BE49-F238E27FC236}">
                <a16:creationId xmlns:a16="http://schemas.microsoft.com/office/drawing/2014/main" id="{49F9413F-7FAE-4B74-AFAB-A91391B5C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4827588"/>
            <a:ext cx="27305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2" descr="Related image">
            <a:extLst>
              <a:ext uri="{FF2B5EF4-FFF2-40B4-BE49-F238E27FC236}">
                <a16:creationId xmlns:a16="http://schemas.microsoft.com/office/drawing/2014/main" id="{089DFC82-3CC3-48F1-83E9-F9B36E1E9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2009775"/>
            <a:ext cx="271462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2" descr="Related image">
            <a:extLst>
              <a:ext uri="{FF2B5EF4-FFF2-40B4-BE49-F238E27FC236}">
                <a16:creationId xmlns:a16="http://schemas.microsoft.com/office/drawing/2014/main" id="{09331E6A-A7B3-4502-AE9A-E59421F4D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2009775"/>
            <a:ext cx="2698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9" name="Picture 2" descr="Heart Clipart image">
            <a:extLst>
              <a:ext uri="{FF2B5EF4-FFF2-40B4-BE49-F238E27FC236}">
                <a16:creationId xmlns:a16="http://schemas.microsoft.com/office/drawing/2014/main" id="{E037FB2F-870E-49C1-8881-89EF758CA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4583113"/>
            <a:ext cx="2698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2" descr="Heart Clipart image">
            <a:extLst>
              <a:ext uri="{FF2B5EF4-FFF2-40B4-BE49-F238E27FC236}">
                <a16:creationId xmlns:a16="http://schemas.microsoft.com/office/drawing/2014/main" id="{324CCF29-DD7B-431F-BD79-E94E95989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4562475"/>
            <a:ext cx="2682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1" name="Picture 2" descr="Heart Clipart image">
            <a:extLst>
              <a:ext uri="{FF2B5EF4-FFF2-40B4-BE49-F238E27FC236}">
                <a16:creationId xmlns:a16="http://schemas.microsoft.com/office/drawing/2014/main" id="{42A419DB-4A4F-46F9-8570-F2775620A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2665413"/>
            <a:ext cx="2682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2" name="Picture 2" descr="Heart Clipart image">
            <a:extLst>
              <a:ext uri="{FF2B5EF4-FFF2-40B4-BE49-F238E27FC236}">
                <a16:creationId xmlns:a16="http://schemas.microsoft.com/office/drawing/2014/main" id="{BD330703-715A-4FC7-8EF3-5441B04EF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3113088"/>
            <a:ext cx="2682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3" name="irc_mi" descr="Image result for children talking clipart">
            <a:hlinkClick r:id="rId6"/>
            <a:extLst>
              <a:ext uri="{FF2B5EF4-FFF2-40B4-BE49-F238E27FC236}">
                <a16:creationId xmlns:a16="http://schemas.microsoft.com/office/drawing/2014/main" id="{D5EE6C8B-080A-4701-B2C7-5C9933CB7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69"/>
          <a:stretch>
            <a:fillRect/>
          </a:stretch>
        </p:blipFill>
        <p:spPr bwMode="auto">
          <a:xfrm>
            <a:off x="0" y="4365625"/>
            <a:ext cx="45212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4" name="TextBox 24">
            <a:extLst>
              <a:ext uri="{FF2B5EF4-FFF2-40B4-BE49-F238E27FC236}">
                <a16:creationId xmlns:a16="http://schemas.microsoft.com/office/drawing/2014/main" id="{7A4BA4C0-0323-465D-B603-0B23AD962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608513"/>
            <a:ext cx="1709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/>
              <a:t>¿Qué le gusta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/>
              <a:t> a Ana?</a:t>
            </a:r>
          </a:p>
        </p:txBody>
      </p:sp>
      <p:sp>
        <p:nvSpPr>
          <p:cNvPr id="20505" name="TextBox 25">
            <a:extLst>
              <a:ext uri="{FF2B5EF4-FFF2-40B4-BE49-F238E27FC236}">
                <a16:creationId xmlns:a16="http://schemas.microsoft.com/office/drawing/2014/main" id="{CAE2F368-3414-4149-9102-A27A4A9E9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488" y="4586288"/>
            <a:ext cx="2090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/>
              <a:t>A Ana le gusta el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/>
              <a:t>dibujo.</a:t>
            </a:r>
          </a:p>
        </p:txBody>
      </p:sp>
      <p:sp>
        <p:nvSpPr>
          <p:cNvPr id="20506" name="Rectangle 27">
            <a:extLst>
              <a:ext uri="{FF2B5EF4-FFF2-40B4-BE49-F238E27FC236}">
                <a16:creationId xmlns:a16="http://schemas.microsoft.com/office/drawing/2014/main" id="{071ED07C-C081-402C-AF88-7D6EF7214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73150"/>
            <a:ext cx="2854325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/>
              <a:t>¿Qué le gusta  a….? </a:t>
            </a:r>
            <a:endParaRPr lang="en-GB" altLang="en-US" sz="2000"/>
          </a:p>
        </p:txBody>
      </p:sp>
      <p:sp>
        <p:nvSpPr>
          <p:cNvPr id="20507" name="Rectangle 28">
            <a:extLst>
              <a:ext uri="{FF2B5EF4-FFF2-40B4-BE49-F238E27FC236}">
                <a16:creationId xmlns:a16="http://schemas.microsoft.com/office/drawing/2014/main" id="{51A24D4F-3BA9-4D4A-B99D-642008C7C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925638"/>
            <a:ext cx="2519363" cy="1323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/>
              <a:t>A …le encanta…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/>
              <a:t>A …le gusta….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/>
              <a:t>A….no le gusta….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/>
              <a:t>…odia….</a:t>
            </a:r>
          </a:p>
        </p:txBody>
      </p:sp>
      <p:pic>
        <p:nvPicPr>
          <p:cNvPr id="2050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88D373E-0C2E-46CD-ADEB-1D6B8EAC9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330200"/>
            <a:ext cx="27146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4991C2A-B8B2-4C3E-BF0D-1F813A710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88913"/>
            <a:ext cx="4572000" cy="544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1800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b="1" u="sng" dirty="0"/>
              <a:t>Activity 5 (W)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u="sng" dirty="0"/>
              <a:t>Fill in the blanks using the correct verb/opinion: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u="sng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/>
              <a:t>-A Ana </a:t>
            </a:r>
            <a:r>
              <a:rPr lang="en-GB" altLang="en-US" sz="2000" u="sng" dirty="0"/>
              <a:t>_____________ </a:t>
            </a:r>
            <a:r>
              <a:rPr lang="en-GB" altLang="en-US" sz="2000" dirty="0"/>
              <a:t>el </a:t>
            </a:r>
            <a:r>
              <a:rPr lang="en-GB" altLang="en-US" sz="2000" dirty="0" err="1"/>
              <a:t>arte</a:t>
            </a:r>
            <a:r>
              <a:rPr lang="en-GB" altLang="en-US" sz="20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/>
              <a:t>-A </a:t>
            </a:r>
            <a:r>
              <a:rPr lang="en-GB" altLang="en-US" sz="2000" dirty="0" err="1"/>
              <a:t>Juan</a:t>
            </a:r>
            <a:r>
              <a:rPr lang="en-GB" altLang="en-US" sz="2000" u="sng" dirty="0" err="1"/>
              <a:t>_____________</a:t>
            </a:r>
            <a:r>
              <a:rPr lang="en-GB" altLang="en-US" sz="2000" dirty="0" err="1"/>
              <a:t>la</a:t>
            </a:r>
            <a:r>
              <a:rPr lang="en-GB" altLang="en-US" sz="2000" dirty="0"/>
              <a:t> </a:t>
            </a:r>
            <a:r>
              <a:rPr lang="en-GB" altLang="en-US" sz="2000" dirty="0" err="1"/>
              <a:t>educación</a:t>
            </a:r>
            <a:r>
              <a:rPr lang="en-GB" altLang="en-US" sz="2000" dirty="0"/>
              <a:t> </a:t>
            </a:r>
            <a:r>
              <a:rPr lang="en-GB" altLang="en-US" sz="2000" dirty="0" err="1"/>
              <a:t>física</a:t>
            </a:r>
            <a:r>
              <a:rPr lang="en-GB" altLang="en-US" sz="20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/>
              <a:t>-A Rita y a Jorge </a:t>
            </a:r>
            <a:r>
              <a:rPr lang="en-GB" altLang="en-US" sz="2000" u="sng" dirty="0"/>
              <a:t>no le </a:t>
            </a:r>
            <a:r>
              <a:rPr lang="en-GB" altLang="en-US" sz="2000" u="sng" dirty="0" err="1"/>
              <a:t>gustan</a:t>
            </a:r>
            <a:r>
              <a:rPr lang="en-GB" altLang="en-US" sz="2000" u="sng" dirty="0"/>
              <a:t> </a:t>
            </a:r>
            <a:r>
              <a:rPr lang="en-GB" altLang="en-US" sz="2000" dirty="0"/>
              <a:t>las </a:t>
            </a:r>
            <a:r>
              <a:rPr lang="en-GB" altLang="en-US" sz="2000" dirty="0" err="1"/>
              <a:t>ciencias</a:t>
            </a:r>
            <a:r>
              <a:rPr lang="en-GB" altLang="en-US" sz="2000" dirty="0"/>
              <a:t> o la </a:t>
            </a:r>
            <a:r>
              <a:rPr lang="en-GB" altLang="en-US" sz="2000" dirty="0" err="1"/>
              <a:t>música</a:t>
            </a:r>
            <a:r>
              <a:rPr lang="en-GB" altLang="en-US" sz="20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/>
              <a:t>-Jose</a:t>
            </a:r>
            <a:r>
              <a:rPr lang="en-GB" altLang="en-US" sz="2000" u="sng" dirty="0"/>
              <a:t>____________  ___________.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/>
              <a:t>-A Jaime </a:t>
            </a:r>
            <a:r>
              <a:rPr lang="en-GB" altLang="en-US" sz="2000" u="sng" dirty="0"/>
              <a:t>___________  ___________.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u="sng" dirty="0"/>
              <a:t>-A N___________________________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1800" u="sng" dirty="0"/>
          </a:p>
        </p:txBody>
      </p:sp>
      <p:sp>
        <p:nvSpPr>
          <p:cNvPr id="22531" name="TextBox 2">
            <a:extLst>
              <a:ext uri="{FF2B5EF4-FFF2-40B4-BE49-F238E27FC236}">
                <a16:creationId xmlns:a16="http://schemas.microsoft.com/office/drawing/2014/main" id="{7756CFED-4209-4D11-9AC8-DDF402FBA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805488"/>
            <a:ext cx="8064500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Le gusta, no le gustan, detesta, odia, el inglés, Las matemáticas, la geografía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28AFBD5-F980-4B55-9333-ECAE5C506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88913"/>
            <a:ext cx="4572000" cy="5140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1800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 answers: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b="1" u="sng" dirty="0"/>
              <a:t>Activity 5 (W)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u="sng" dirty="0"/>
              <a:t>Fill in the blanks using the correct verb/opinion: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u="sng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/>
              <a:t>-A Ana </a:t>
            </a:r>
            <a:r>
              <a:rPr lang="en-GB" altLang="en-US" sz="2000" u="sng" dirty="0">
                <a:solidFill>
                  <a:srgbClr val="00B050"/>
                </a:solidFill>
              </a:rPr>
              <a:t>le </a:t>
            </a:r>
            <a:r>
              <a:rPr lang="en-GB" altLang="en-US" sz="2000" u="sng" dirty="0" err="1">
                <a:solidFill>
                  <a:srgbClr val="00B050"/>
                </a:solidFill>
              </a:rPr>
              <a:t>gusta</a:t>
            </a:r>
            <a:r>
              <a:rPr lang="en-GB" altLang="en-US" sz="2000" u="sng" dirty="0">
                <a:solidFill>
                  <a:srgbClr val="00B050"/>
                </a:solidFill>
              </a:rPr>
              <a:t> </a:t>
            </a:r>
            <a:r>
              <a:rPr lang="en-GB" altLang="en-US" sz="2000" dirty="0"/>
              <a:t>el </a:t>
            </a:r>
            <a:r>
              <a:rPr lang="en-GB" altLang="en-US" sz="2000" dirty="0" err="1"/>
              <a:t>arte</a:t>
            </a:r>
            <a:r>
              <a:rPr lang="en-GB" altLang="en-US" sz="20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/>
              <a:t>-A Juan </a:t>
            </a:r>
            <a:r>
              <a:rPr lang="en-GB" altLang="en-US" sz="2000" u="sng" dirty="0">
                <a:solidFill>
                  <a:srgbClr val="00B050"/>
                </a:solidFill>
              </a:rPr>
              <a:t>le </a:t>
            </a:r>
            <a:r>
              <a:rPr lang="en-GB" altLang="en-US" sz="2000" u="sng" dirty="0" err="1">
                <a:solidFill>
                  <a:srgbClr val="00B050"/>
                </a:solidFill>
              </a:rPr>
              <a:t>encanta</a:t>
            </a:r>
            <a:r>
              <a:rPr lang="en-GB" altLang="en-US" sz="2000" u="sng" dirty="0">
                <a:solidFill>
                  <a:srgbClr val="00B050"/>
                </a:solidFill>
              </a:rPr>
              <a:t> </a:t>
            </a:r>
            <a:r>
              <a:rPr lang="en-GB" altLang="en-US" sz="2000" dirty="0"/>
              <a:t>la </a:t>
            </a:r>
            <a:r>
              <a:rPr lang="en-GB" altLang="en-US" sz="2000" dirty="0" err="1"/>
              <a:t>educación</a:t>
            </a:r>
            <a:r>
              <a:rPr lang="en-GB" altLang="en-US" sz="2000" dirty="0"/>
              <a:t> </a:t>
            </a:r>
            <a:r>
              <a:rPr lang="en-GB" altLang="en-US" sz="2000" dirty="0" err="1"/>
              <a:t>física</a:t>
            </a:r>
            <a:r>
              <a:rPr lang="en-GB" altLang="en-US" sz="20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/>
              <a:t>-A Rita y a Jorge </a:t>
            </a:r>
            <a:r>
              <a:rPr lang="en-GB" altLang="en-US" sz="2000" u="sng" dirty="0">
                <a:solidFill>
                  <a:srgbClr val="00B050"/>
                </a:solidFill>
              </a:rPr>
              <a:t>no le </a:t>
            </a:r>
            <a:r>
              <a:rPr lang="en-GB" altLang="en-US" sz="2000" u="sng" dirty="0" err="1">
                <a:solidFill>
                  <a:srgbClr val="00B050"/>
                </a:solidFill>
              </a:rPr>
              <a:t>gusta</a:t>
            </a:r>
            <a:r>
              <a:rPr lang="en-GB" altLang="en-US" sz="2000" u="sng" dirty="0"/>
              <a:t> </a:t>
            </a:r>
            <a:r>
              <a:rPr lang="en-GB" altLang="en-US" sz="2000" dirty="0"/>
              <a:t>las </a:t>
            </a:r>
            <a:r>
              <a:rPr lang="en-GB" altLang="en-US" sz="2000" dirty="0" err="1"/>
              <a:t>ciencias</a:t>
            </a:r>
            <a:r>
              <a:rPr lang="en-GB" altLang="en-US" sz="2000" dirty="0"/>
              <a:t> o la </a:t>
            </a:r>
            <a:r>
              <a:rPr lang="en-GB" altLang="en-US" sz="2000" dirty="0" err="1"/>
              <a:t>música</a:t>
            </a:r>
            <a:r>
              <a:rPr lang="en-GB" altLang="en-US" sz="20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/>
              <a:t>-Jose </a:t>
            </a:r>
            <a:r>
              <a:rPr lang="en-GB" altLang="en-US" sz="2000" u="sng" dirty="0" err="1">
                <a:solidFill>
                  <a:srgbClr val="00B050"/>
                </a:solidFill>
              </a:rPr>
              <a:t>odia</a:t>
            </a:r>
            <a:r>
              <a:rPr lang="en-GB" altLang="en-US" sz="2000" u="sng" dirty="0">
                <a:solidFill>
                  <a:srgbClr val="00B050"/>
                </a:solidFill>
              </a:rPr>
              <a:t> las </a:t>
            </a:r>
            <a:r>
              <a:rPr lang="en-GB" altLang="en-US" sz="2000" u="sng" dirty="0" err="1">
                <a:solidFill>
                  <a:srgbClr val="00B050"/>
                </a:solidFill>
              </a:rPr>
              <a:t>matemáticas</a:t>
            </a:r>
            <a:r>
              <a:rPr lang="en-GB" altLang="en-US" sz="2000" u="sng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/>
              <a:t>-A Jaime </a:t>
            </a:r>
            <a:r>
              <a:rPr lang="en-GB" altLang="en-US" sz="2000" u="sng" dirty="0">
                <a:solidFill>
                  <a:srgbClr val="00B050"/>
                </a:solidFill>
              </a:rPr>
              <a:t>le </a:t>
            </a:r>
            <a:r>
              <a:rPr lang="en-GB" altLang="en-US" sz="2000" u="sng" dirty="0" err="1">
                <a:solidFill>
                  <a:srgbClr val="00B050"/>
                </a:solidFill>
              </a:rPr>
              <a:t>gusta</a:t>
            </a:r>
            <a:r>
              <a:rPr lang="en-GB" altLang="en-US" sz="2000" u="sng" dirty="0">
                <a:solidFill>
                  <a:srgbClr val="00B050"/>
                </a:solidFill>
              </a:rPr>
              <a:t> la </a:t>
            </a:r>
            <a:r>
              <a:rPr lang="en-GB" altLang="en-US" sz="2000" u="sng" dirty="0" err="1">
                <a:solidFill>
                  <a:srgbClr val="00B050"/>
                </a:solidFill>
              </a:rPr>
              <a:t>geografía</a:t>
            </a:r>
            <a:r>
              <a:rPr lang="en-GB" altLang="en-US" sz="2000" u="sng" dirty="0">
                <a:solidFill>
                  <a:srgbClr val="00B050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u="sng" dirty="0"/>
              <a:t>-</a:t>
            </a:r>
            <a:r>
              <a:rPr lang="en-GB" altLang="en-US" sz="2000" dirty="0"/>
              <a:t>A Natalia </a:t>
            </a:r>
            <a:r>
              <a:rPr lang="en-GB" altLang="en-US" sz="2000" u="sng" dirty="0">
                <a:solidFill>
                  <a:srgbClr val="00B050"/>
                </a:solidFill>
              </a:rPr>
              <a:t>le </a:t>
            </a:r>
            <a:r>
              <a:rPr lang="en-GB" altLang="en-US" sz="2000" u="sng" dirty="0" err="1">
                <a:solidFill>
                  <a:srgbClr val="00B050"/>
                </a:solidFill>
              </a:rPr>
              <a:t>gusta</a:t>
            </a:r>
            <a:r>
              <a:rPr lang="en-GB" altLang="en-US" sz="2000" u="sng" dirty="0">
                <a:solidFill>
                  <a:srgbClr val="00B050"/>
                </a:solidFill>
              </a:rPr>
              <a:t> el </a:t>
            </a:r>
            <a:r>
              <a:rPr lang="en-GB" altLang="en-US" sz="2000" u="sng" dirty="0" err="1">
                <a:solidFill>
                  <a:srgbClr val="00B050"/>
                </a:solidFill>
              </a:rPr>
              <a:t>inglés</a:t>
            </a:r>
            <a:r>
              <a:rPr lang="en-GB" altLang="en-US" sz="2000" u="sng" dirty="0">
                <a:solidFill>
                  <a:srgbClr val="00B050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1800" u="sng" dirty="0"/>
          </a:p>
        </p:txBody>
      </p:sp>
      <p:sp>
        <p:nvSpPr>
          <p:cNvPr id="23555" name="TextBox 2">
            <a:extLst>
              <a:ext uri="{FF2B5EF4-FFF2-40B4-BE49-F238E27FC236}">
                <a16:creationId xmlns:a16="http://schemas.microsoft.com/office/drawing/2014/main" id="{04BBF5A9-8EC5-4EE8-8283-76F90F0B4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805488"/>
            <a:ext cx="8064500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Le gusta, no le gustan, detesta, odia, el inglés, Las matemáticas, la geografía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>
            <a:extLst>
              <a:ext uri="{FF2B5EF4-FFF2-40B4-BE49-F238E27FC236}">
                <a16:creationId xmlns:a16="http://schemas.microsoft.com/office/drawing/2014/main" id="{11D06897-3E0D-4E45-B00C-83935F3FA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2708275"/>
            <a:ext cx="3717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/>
              <a:t>RESOURCES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9BC988B4-BA1D-4628-AF27-473AA1115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758825"/>
            <a:ext cx="5019675" cy="25923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en-GB" altLang="en-US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Activity 1 (L, D)</a:t>
            </a:r>
            <a:endParaRPr lang="en-GB" altLang="en-US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20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Spell the 4 words that the teacher reads out:</a:t>
            </a:r>
            <a:endParaRPr lang="en-GB" altLang="en-US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 …………………………………….</a:t>
            </a:r>
            <a:endParaRPr lang="en-GB" altLang="en-US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…………………………………….</a:t>
            </a:r>
            <a:endParaRPr lang="en-GB" altLang="en-US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…………………………………….</a:t>
            </a:r>
            <a:endParaRPr lang="en-GB" altLang="en-US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……………………………………..</a:t>
            </a:r>
            <a:endParaRPr lang="en-GB" altLang="en-US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BBA1B96-590E-41BA-814F-F16C1DA85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" y="3573463"/>
            <a:ext cx="4572000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u="sng"/>
              <a:t>Activity 2: (L,S)</a:t>
            </a:r>
            <a:r>
              <a:rPr lang="en-GB" altLang="en-US" sz="1800" u="sng"/>
              <a:t>your teacher will read some sentences. Put the cards in order. Then read them to your partner and assess/give feedback to your partner.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Things that you pronounced well: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………………………………………………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………………………………………………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Things that you can improve on: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………………………………………………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………………………………………………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9EB294F7-BB30-440C-B42D-521C10F13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0888" y="1225550"/>
            <a:ext cx="4572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u="sng"/>
              <a:t>Activity 3 (W)</a:t>
            </a:r>
            <a:endParaRPr lang="en-GB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u="sng"/>
              <a:t>Translate the sentences into English: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u="sng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u="sng"/>
              <a:t>________________________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u="sng"/>
              <a:t>Activity 4 (S)</a:t>
            </a:r>
            <a:endParaRPr lang="en-GB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u="sng"/>
              <a:t>Look at the picture.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¿Qué le gusta a Ana? A Ana le gusta….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u="sng"/>
              <a:t>Challenge:Activity 5 (W)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u="sng"/>
              <a:t>Fill in the blanks using the correct verb/opinion: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u="sng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-A Ana </a:t>
            </a:r>
            <a:r>
              <a:rPr lang="en-GB" altLang="en-US" sz="1800" u="sng"/>
              <a:t>_____________ </a:t>
            </a:r>
            <a:r>
              <a:rPr lang="en-GB" altLang="en-US" sz="1800"/>
              <a:t>el arte.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-A Juan</a:t>
            </a:r>
            <a:r>
              <a:rPr lang="en-GB" altLang="en-US" sz="1800" u="sng"/>
              <a:t>_____________</a:t>
            </a:r>
            <a:r>
              <a:rPr lang="en-GB" altLang="en-US" sz="1800"/>
              <a:t>la educación física.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-A Rita y a Jorge </a:t>
            </a:r>
            <a:r>
              <a:rPr lang="en-GB" altLang="en-US" sz="1800" u="sng"/>
              <a:t>_________</a:t>
            </a:r>
            <a:r>
              <a:rPr lang="en-GB" altLang="en-US" sz="1800"/>
              <a:t>las ciencias o la música.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-Jose</a:t>
            </a:r>
            <a:r>
              <a:rPr lang="en-GB" altLang="en-US" sz="1800" u="sng"/>
              <a:t>____________  ___________.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-Jaime </a:t>
            </a:r>
            <a:r>
              <a:rPr lang="en-GB" altLang="en-US" sz="1800" u="sng"/>
              <a:t>___________  ___________.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u="sng"/>
              <a:t>_____________________________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u="sng"/>
          </a:p>
        </p:txBody>
      </p:sp>
      <p:sp>
        <p:nvSpPr>
          <p:cNvPr id="25605" name="TextBox 2">
            <a:extLst>
              <a:ext uri="{FF2B5EF4-FFF2-40B4-BE49-F238E27FC236}">
                <a16:creationId xmlns:a16="http://schemas.microsoft.com/office/drawing/2014/main" id="{D808B7FA-328F-42FC-9D67-FBCED9503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203200"/>
            <a:ext cx="3074987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FOTOCOPIA/PHOTOCOPY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>
            <a:extLst>
              <a:ext uri="{FF2B5EF4-FFF2-40B4-BE49-F238E27FC236}">
                <a16:creationId xmlns:a16="http://schemas.microsoft.com/office/drawing/2014/main" id="{2EEC8AB2-6C6F-4244-BE9E-425062E57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5083175"/>
            <a:ext cx="121443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1">
            <a:extLst>
              <a:ext uri="{FF2B5EF4-FFF2-40B4-BE49-F238E27FC236}">
                <a16:creationId xmlns:a16="http://schemas.microsoft.com/office/drawing/2014/main" id="{00D69CFB-9F21-4E82-B609-4C4B883CF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122613"/>
            <a:ext cx="115252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5CBA0834-2366-448A-A484-95690D3AF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644650"/>
            <a:ext cx="1366837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2">
            <a:extLst>
              <a:ext uri="{FF2B5EF4-FFF2-40B4-BE49-F238E27FC236}">
                <a16:creationId xmlns:a16="http://schemas.microsoft.com/office/drawing/2014/main" id="{4DABD6CE-8F9D-4532-B0BC-988A717FC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5053013"/>
            <a:ext cx="1033462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13118945-3E07-46F1-92EA-E72417DD9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646238"/>
            <a:ext cx="1600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2">
            <a:extLst>
              <a:ext uri="{FF2B5EF4-FFF2-40B4-BE49-F238E27FC236}">
                <a16:creationId xmlns:a16="http://schemas.microsoft.com/office/drawing/2014/main" id="{F8F48105-CE00-409D-89A4-D4EE6CB41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3309938"/>
            <a:ext cx="1087438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128" name="Picture 9">
            <a:extLst>
              <a:ext uri="{FF2B5EF4-FFF2-40B4-BE49-F238E27FC236}">
                <a16:creationId xmlns:a16="http://schemas.microsoft.com/office/drawing/2014/main" id="{8975849C-0D2C-4A03-97F5-CC8061494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3151188"/>
            <a:ext cx="147002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8">
            <a:extLst>
              <a:ext uri="{FF2B5EF4-FFF2-40B4-BE49-F238E27FC236}">
                <a16:creationId xmlns:a16="http://schemas.microsoft.com/office/drawing/2014/main" id="{9E287493-2D2A-480C-92D9-E433BF9AB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3132138"/>
            <a:ext cx="854075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Box 15">
            <a:extLst>
              <a:ext uri="{FF2B5EF4-FFF2-40B4-BE49-F238E27FC236}">
                <a16:creationId xmlns:a16="http://schemas.microsoft.com/office/drawing/2014/main" id="{87D61CA7-9C88-4CD6-9778-5457A1D21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313" y="2644775"/>
            <a:ext cx="1762125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B0F0"/>
                </a:solidFill>
              </a:rPr>
              <a:t>El</a:t>
            </a:r>
            <a:r>
              <a:rPr lang="en-GB" altLang="en-US" sz="2000" b="1">
                <a:solidFill>
                  <a:srgbClr val="000000"/>
                </a:solidFill>
              </a:rPr>
              <a:t> español</a:t>
            </a:r>
          </a:p>
        </p:txBody>
      </p:sp>
      <p:sp>
        <p:nvSpPr>
          <p:cNvPr id="5131" name="TextBox 16">
            <a:extLst>
              <a:ext uri="{FF2B5EF4-FFF2-40B4-BE49-F238E27FC236}">
                <a16:creationId xmlns:a16="http://schemas.microsoft.com/office/drawing/2014/main" id="{88B365B9-4AE2-4C0F-8FD6-B071DFF36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5975" y="2622550"/>
            <a:ext cx="1565275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B0F0"/>
                </a:solidFill>
              </a:rPr>
              <a:t>El</a:t>
            </a:r>
            <a:r>
              <a:rPr lang="en-GB" altLang="en-US" sz="2000" b="1">
                <a:solidFill>
                  <a:srgbClr val="000000"/>
                </a:solidFill>
              </a:rPr>
              <a:t>  inglés</a:t>
            </a:r>
          </a:p>
        </p:txBody>
      </p:sp>
      <p:sp>
        <p:nvSpPr>
          <p:cNvPr id="5132" name="TextBox 21">
            <a:extLst>
              <a:ext uri="{FF2B5EF4-FFF2-40B4-BE49-F238E27FC236}">
                <a16:creationId xmlns:a16="http://schemas.microsoft.com/office/drawing/2014/main" id="{98612A52-4756-4A3F-914A-11DBA5250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888" y="4251325"/>
            <a:ext cx="1639887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La</a:t>
            </a:r>
            <a:r>
              <a:rPr lang="en-GB" altLang="en-US" sz="2000" b="1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0000"/>
                </a:solidFill>
              </a:rPr>
              <a:t>informática</a:t>
            </a:r>
          </a:p>
        </p:txBody>
      </p:sp>
      <p:sp>
        <p:nvSpPr>
          <p:cNvPr id="5133" name="TextBox 22">
            <a:extLst>
              <a:ext uri="{FF2B5EF4-FFF2-40B4-BE49-F238E27FC236}">
                <a16:creationId xmlns:a16="http://schemas.microsoft.com/office/drawing/2014/main" id="{F2BDAC28-C49A-4FFF-BF1C-06A0502F0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489450"/>
            <a:ext cx="1547812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La</a:t>
            </a:r>
            <a:r>
              <a:rPr lang="en-GB" altLang="en-US" sz="2000" b="1">
                <a:solidFill>
                  <a:srgbClr val="000000"/>
                </a:solidFill>
              </a:rPr>
              <a:t> historia</a:t>
            </a:r>
          </a:p>
        </p:txBody>
      </p:sp>
      <p:sp>
        <p:nvSpPr>
          <p:cNvPr id="5134" name="TextBox 23">
            <a:extLst>
              <a:ext uri="{FF2B5EF4-FFF2-40B4-BE49-F238E27FC236}">
                <a16:creationId xmlns:a16="http://schemas.microsoft.com/office/drawing/2014/main" id="{1B5AF65C-067D-437F-8876-1200F1E73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0" y="4324350"/>
            <a:ext cx="139700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La</a:t>
            </a:r>
            <a:r>
              <a:rPr lang="en-GB" altLang="en-US" sz="2000" b="1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0000"/>
                </a:solidFill>
              </a:rPr>
              <a:t>geografía</a:t>
            </a:r>
          </a:p>
        </p:txBody>
      </p:sp>
      <p:sp>
        <p:nvSpPr>
          <p:cNvPr id="5135" name="TextBox 25">
            <a:extLst>
              <a:ext uri="{FF2B5EF4-FFF2-40B4-BE49-F238E27FC236}">
                <a16:creationId xmlns:a16="http://schemas.microsoft.com/office/drawing/2014/main" id="{28566299-0E90-4498-AF65-2A774E52F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75" y="4348163"/>
            <a:ext cx="1501775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La</a:t>
            </a:r>
            <a:r>
              <a:rPr lang="en-GB" altLang="en-US" sz="2000" b="1">
                <a:solidFill>
                  <a:srgbClr val="000000"/>
                </a:solidFill>
              </a:rPr>
              <a:t> música</a:t>
            </a:r>
          </a:p>
        </p:txBody>
      </p:sp>
      <p:sp>
        <p:nvSpPr>
          <p:cNvPr id="5136" name="TextBox 27">
            <a:extLst>
              <a:ext uri="{FF2B5EF4-FFF2-40B4-BE49-F238E27FC236}">
                <a16:creationId xmlns:a16="http://schemas.microsoft.com/office/drawing/2014/main" id="{049CBA5A-399E-4F42-B47B-440B36D9E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6343650"/>
            <a:ext cx="3055938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Las</a:t>
            </a:r>
            <a:r>
              <a:rPr lang="en-GB" altLang="en-US" sz="2000" b="1">
                <a:solidFill>
                  <a:srgbClr val="000000"/>
                </a:solidFill>
              </a:rPr>
              <a:t> matemáticas</a:t>
            </a:r>
          </a:p>
        </p:txBody>
      </p:sp>
      <p:sp>
        <p:nvSpPr>
          <p:cNvPr id="5137" name="TextBox 28">
            <a:extLst>
              <a:ext uri="{FF2B5EF4-FFF2-40B4-BE49-F238E27FC236}">
                <a16:creationId xmlns:a16="http://schemas.microsoft.com/office/drawing/2014/main" id="{A731300E-8037-442F-AC90-E5F1EC91E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013" y="6281738"/>
            <a:ext cx="2338387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Las</a:t>
            </a:r>
            <a:r>
              <a:rPr lang="en-GB" altLang="en-US" sz="2000" b="1">
                <a:solidFill>
                  <a:srgbClr val="000000"/>
                </a:solidFill>
              </a:rPr>
              <a:t> ciencias</a:t>
            </a:r>
          </a:p>
        </p:txBody>
      </p:sp>
      <p:sp>
        <p:nvSpPr>
          <p:cNvPr id="18" name="Horizontal Scroll 17">
            <a:extLst>
              <a:ext uri="{FF2B5EF4-FFF2-40B4-BE49-F238E27FC236}">
                <a16:creationId xmlns:a16="http://schemas.microsoft.com/office/drawing/2014/main" id="{9E4B2C4F-40D9-4ADB-AE0A-312E2C5A8CB9}"/>
              </a:ext>
            </a:extLst>
          </p:cNvPr>
          <p:cNvSpPr/>
          <p:nvPr/>
        </p:nvSpPr>
        <p:spPr>
          <a:xfrm rot="21035619">
            <a:off x="6978650" y="142875"/>
            <a:ext cx="1871663" cy="1412875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rgbClr val="000000"/>
                </a:solidFill>
              </a:rPr>
              <a:t>Cognates: </a:t>
            </a:r>
            <a:r>
              <a:rPr lang="en-GB" dirty="0">
                <a:solidFill>
                  <a:srgbClr val="000000"/>
                </a:solidFill>
              </a:rPr>
              <a:t>words similar to English</a:t>
            </a:r>
          </a:p>
        </p:txBody>
      </p:sp>
      <p:sp>
        <p:nvSpPr>
          <p:cNvPr id="5139" name="TextBox 16">
            <a:extLst>
              <a:ext uri="{FF2B5EF4-FFF2-40B4-BE49-F238E27FC236}">
                <a16:creationId xmlns:a16="http://schemas.microsoft.com/office/drawing/2014/main" id="{456B6157-A0C7-4075-A4DF-1960A5457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992188"/>
            <a:ext cx="38703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0000"/>
                </a:solidFill>
              </a:rPr>
              <a:t>Me gusta/</a:t>
            </a:r>
            <a:r>
              <a:rPr lang="en-GB" altLang="en-US" sz="2800" b="1">
                <a:solidFill>
                  <a:srgbClr val="00B050"/>
                </a:solidFill>
              </a:rPr>
              <a:t>n</a:t>
            </a:r>
            <a:r>
              <a:rPr lang="en-GB" altLang="en-US" sz="2800" b="1">
                <a:solidFill>
                  <a:srgbClr val="000000"/>
                </a:solidFill>
              </a:rPr>
              <a:t>…..</a:t>
            </a:r>
          </a:p>
        </p:txBody>
      </p:sp>
      <p:pic>
        <p:nvPicPr>
          <p:cNvPr id="5140" name="Picture 9" descr="http://t2.gstatic.com/images?q=tbn:ANd9GcRZMWmvgGillZoAry3m_jNRbFmawp6mrnhwgRtmiCg91VxoaE969A:images.clipartpanda.com/heart-clip-art-valentine_heart_29-1969px.png">
            <a:extLst>
              <a:ext uri="{FF2B5EF4-FFF2-40B4-BE49-F238E27FC236}">
                <a16:creationId xmlns:a16="http://schemas.microsoft.com/office/drawing/2014/main" id="{0E453A90-5731-4A6D-9AEE-65773D5A6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69975"/>
            <a:ext cx="4794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Horizontal Scroll 20">
            <a:extLst>
              <a:ext uri="{FF2B5EF4-FFF2-40B4-BE49-F238E27FC236}">
                <a16:creationId xmlns:a16="http://schemas.microsoft.com/office/drawing/2014/main" id="{6618C387-6D33-40D9-A364-874CB8457D0B}"/>
              </a:ext>
            </a:extLst>
          </p:cNvPr>
          <p:cNvSpPr/>
          <p:nvPr/>
        </p:nvSpPr>
        <p:spPr>
          <a:xfrm rot="21035619">
            <a:off x="6789738" y="5280025"/>
            <a:ext cx="1985962" cy="1011238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000" b="1" dirty="0" err="1">
                <a:solidFill>
                  <a:srgbClr val="000000"/>
                </a:solidFill>
              </a:rPr>
              <a:t>Determiners:el</a:t>
            </a:r>
            <a:r>
              <a:rPr lang="en-GB" sz="2000" b="1" dirty="0">
                <a:solidFill>
                  <a:srgbClr val="000000"/>
                </a:solidFill>
              </a:rPr>
              <a:t> la</a:t>
            </a:r>
          </a:p>
          <a:p>
            <a:pPr algn="ctr" eaLnBrk="1" hangingPunct="1">
              <a:defRPr/>
            </a:pPr>
            <a:r>
              <a:rPr lang="en-GB" sz="2000" b="1" dirty="0">
                <a:solidFill>
                  <a:srgbClr val="000000"/>
                </a:solidFill>
              </a:rPr>
              <a:t>los </a:t>
            </a:r>
            <a:r>
              <a:rPr lang="en-GB" sz="2000" b="1" dirty="0" err="1">
                <a:solidFill>
                  <a:srgbClr val="000000"/>
                </a:solidFill>
              </a:rPr>
              <a:t>las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96DAC9-A284-42BB-BB01-9CA030AD48F8}"/>
              </a:ext>
            </a:extLst>
          </p:cNvPr>
          <p:cNvSpPr txBox="1"/>
          <p:nvPr/>
        </p:nvSpPr>
        <p:spPr>
          <a:xfrm>
            <a:off x="1355725" y="285750"/>
            <a:ext cx="53657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Escucha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GB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repite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Listen and repeat</a:t>
            </a:r>
          </a:p>
        </p:txBody>
      </p:sp>
      <p:pic>
        <p:nvPicPr>
          <p:cNvPr id="514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FF6DC81-81A4-4D09-9F26-3975F5EED5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112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>
            <a:extLst>
              <a:ext uri="{FF2B5EF4-FFF2-40B4-BE49-F238E27FC236}">
                <a16:creationId xmlns:a16="http://schemas.microsoft.com/office/drawing/2014/main" id="{1A3EA9B6-830C-4653-AFD9-FB30752E0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941888"/>
            <a:ext cx="1365250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1">
            <a:extLst>
              <a:ext uri="{FF2B5EF4-FFF2-40B4-BE49-F238E27FC236}">
                <a16:creationId xmlns:a16="http://schemas.microsoft.com/office/drawing/2014/main" id="{B63806C1-86EF-403A-A847-ADC03AC9A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924175"/>
            <a:ext cx="129698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BFF8EB0D-1401-4934-A697-066BBE10D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1204913"/>
            <a:ext cx="19954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2">
            <a:extLst>
              <a:ext uri="{FF2B5EF4-FFF2-40B4-BE49-F238E27FC236}">
                <a16:creationId xmlns:a16="http://schemas.microsoft.com/office/drawing/2014/main" id="{086FA636-062D-4619-8F22-0396B0CDA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797425"/>
            <a:ext cx="1160462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8EEC08C3-3CA6-4C6C-8199-97C2C26DA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1295400"/>
            <a:ext cx="21240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2">
            <a:extLst>
              <a:ext uri="{FF2B5EF4-FFF2-40B4-BE49-F238E27FC236}">
                <a16:creationId xmlns:a16="http://schemas.microsoft.com/office/drawing/2014/main" id="{C816F40E-37C7-4847-9239-EAAD3FD0D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213100"/>
            <a:ext cx="12223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176" name="Picture 9">
            <a:extLst>
              <a:ext uri="{FF2B5EF4-FFF2-40B4-BE49-F238E27FC236}">
                <a16:creationId xmlns:a16="http://schemas.microsoft.com/office/drawing/2014/main" id="{038353FE-9351-40D8-91F4-58FAEDC83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141663"/>
            <a:ext cx="1655762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8">
            <a:extLst>
              <a:ext uri="{FF2B5EF4-FFF2-40B4-BE49-F238E27FC236}">
                <a16:creationId xmlns:a16="http://schemas.microsoft.com/office/drawing/2014/main" id="{1E6A9152-6CEC-4E10-B860-70B39B98D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924175"/>
            <a:ext cx="9588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Box 16">
            <a:extLst>
              <a:ext uri="{FF2B5EF4-FFF2-40B4-BE49-F238E27FC236}">
                <a16:creationId xmlns:a16="http://schemas.microsoft.com/office/drawing/2014/main" id="{7E5B2F74-E54E-4D61-985F-81491D5BC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113" y="268288"/>
            <a:ext cx="3313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Me gusta/</a:t>
            </a:r>
            <a:r>
              <a:rPr lang="en-GB" altLang="en-US" sz="3600" b="1">
                <a:solidFill>
                  <a:srgbClr val="00B050"/>
                </a:solidFill>
              </a:rPr>
              <a:t>n</a:t>
            </a:r>
            <a:r>
              <a:rPr lang="en-GB" altLang="en-US" sz="3600" b="1">
                <a:solidFill>
                  <a:srgbClr val="000000"/>
                </a:solidFill>
              </a:rPr>
              <a:t>…..</a:t>
            </a:r>
          </a:p>
        </p:txBody>
      </p:sp>
      <p:pic>
        <p:nvPicPr>
          <p:cNvPr id="7179" name="Picture 9" descr="http://t2.gstatic.com/images?q=tbn:ANd9GcRZMWmvgGillZoAry3m_jNRbFmawp6mrnhwgRtmiCg91VxoaE969A:images.clipartpanda.com/heart-clip-art-valentine_heart_29-1969px.png">
            <a:extLst>
              <a:ext uri="{FF2B5EF4-FFF2-40B4-BE49-F238E27FC236}">
                <a16:creationId xmlns:a16="http://schemas.microsoft.com/office/drawing/2014/main" id="{049AC469-4C95-45C9-95C3-DCD0AD680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234950"/>
            <a:ext cx="769938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85A95EA-BEBA-46DD-AEC7-E8657F40EE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0302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>
            <a:extLst>
              <a:ext uri="{FF2B5EF4-FFF2-40B4-BE49-F238E27FC236}">
                <a16:creationId xmlns:a16="http://schemas.microsoft.com/office/drawing/2014/main" id="{7BE8D2BD-835D-4A9B-BFC1-7551ED877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4629150"/>
            <a:ext cx="136525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1">
            <a:extLst>
              <a:ext uri="{FF2B5EF4-FFF2-40B4-BE49-F238E27FC236}">
                <a16:creationId xmlns:a16="http://schemas.microsoft.com/office/drawing/2014/main" id="{2328DB91-6465-45CB-A3B1-5A0390553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444750"/>
            <a:ext cx="129698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D7DC0011-6B8D-4E30-9008-98D8FEE44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836613"/>
            <a:ext cx="1538288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2">
            <a:extLst>
              <a:ext uri="{FF2B5EF4-FFF2-40B4-BE49-F238E27FC236}">
                <a16:creationId xmlns:a16="http://schemas.microsoft.com/office/drawing/2014/main" id="{D28D29EE-3FC2-40A8-9A26-93B141944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556125"/>
            <a:ext cx="1160463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3066E21E-FB29-451E-8E88-09424648C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836613"/>
            <a:ext cx="1800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2">
            <a:extLst>
              <a:ext uri="{FF2B5EF4-FFF2-40B4-BE49-F238E27FC236}">
                <a16:creationId xmlns:a16="http://schemas.microsoft.com/office/drawing/2014/main" id="{8EDF39E0-815B-4F80-A6FE-EC6CA9AEA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660650"/>
            <a:ext cx="12239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9224" name="Picture 9">
            <a:extLst>
              <a:ext uri="{FF2B5EF4-FFF2-40B4-BE49-F238E27FC236}">
                <a16:creationId xmlns:a16="http://schemas.microsoft.com/office/drawing/2014/main" id="{1A652E7D-EBB0-43A5-A2DA-A63D2DCB3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2492375"/>
            <a:ext cx="1654175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8">
            <a:extLst>
              <a:ext uri="{FF2B5EF4-FFF2-40B4-BE49-F238E27FC236}">
                <a16:creationId xmlns:a16="http://schemas.microsoft.com/office/drawing/2014/main" id="{608B9B0E-3E69-4826-8C34-D00AB6968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425700"/>
            <a:ext cx="96043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Box 15">
            <a:extLst>
              <a:ext uri="{FF2B5EF4-FFF2-40B4-BE49-F238E27FC236}">
                <a16:creationId xmlns:a16="http://schemas.microsoft.com/office/drawing/2014/main" id="{F5D87CBB-3A86-4F11-A9FF-12E93611F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650" y="1800225"/>
            <a:ext cx="1982788" cy="5222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B0F0"/>
                </a:solidFill>
              </a:rPr>
              <a:t>El</a:t>
            </a:r>
            <a:r>
              <a:rPr lang="en-GB" altLang="en-US" sz="2800" b="1">
                <a:solidFill>
                  <a:srgbClr val="000000"/>
                </a:solidFill>
              </a:rPr>
              <a:t> español</a:t>
            </a:r>
          </a:p>
        </p:txBody>
      </p:sp>
      <p:sp>
        <p:nvSpPr>
          <p:cNvPr id="9227" name="TextBox 16">
            <a:extLst>
              <a:ext uri="{FF2B5EF4-FFF2-40B4-BE49-F238E27FC236}">
                <a16:creationId xmlns:a16="http://schemas.microsoft.com/office/drawing/2014/main" id="{873F4978-D796-49D3-8279-23ABF1789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3313" y="1778000"/>
            <a:ext cx="1760537" cy="5222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B0F0"/>
                </a:solidFill>
              </a:rPr>
              <a:t>El</a:t>
            </a:r>
            <a:r>
              <a:rPr lang="en-GB" altLang="en-US" sz="2800" b="1">
                <a:solidFill>
                  <a:srgbClr val="000000"/>
                </a:solidFill>
              </a:rPr>
              <a:t>  inglés</a:t>
            </a:r>
          </a:p>
        </p:txBody>
      </p:sp>
      <p:sp>
        <p:nvSpPr>
          <p:cNvPr id="9228" name="TextBox 21">
            <a:extLst>
              <a:ext uri="{FF2B5EF4-FFF2-40B4-BE49-F238E27FC236}">
                <a16:creationId xmlns:a16="http://schemas.microsoft.com/office/drawing/2014/main" id="{B1886BC7-3D4A-460F-B0FF-2258FC3E0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2438" y="3884613"/>
            <a:ext cx="1844675" cy="8302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La</a:t>
            </a:r>
            <a:r>
              <a:rPr lang="en-GB" altLang="en-US" sz="2400" b="1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informática</a:t>
            </a:r>
          </a:p>
        </p:txBody>
      </p:sp>
      <p:sp>
        <p:nvSpPr>
          <p:cNvPr id="9229" name="TextBox 22">
            <a:extLst>
              <a:ext uri="{FF2B5EF4-FFF2-40B4-BE49-F238E27FC236}">
                <a16:creationId xmlns:a16="http://schemas.microsoft.com/office/drawing/2014/main" id="{B1E115AE-0301-4DF0-9B98-7B7F0443B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4183063"/>
            <a:ext cx="1739900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La</a:t>
            </a:r>
            <a:r>
              <a:rPr lang="en-GB" altLang="en-US" sz="2400" b="1">
                <a:solidFill>
                  <a:srgbClr val="000000"/>
                </a:solidFill>
              </a:rPr>
              <a:t> historia</a:t>
            </a:r>
          </a:p>
        </p:txBody>
      </p:sp>
      <p:sp>
        <p:nvSpPr>
          <p:cNvPr id="9230" name="TextBox 23">
            <a:extLst>
              <a:ext uri="{FF2B5EF4-FFF2-40B4-BE49-F238E27FC236}">
                <a16:creationId xmlns:a16="http://schemas.microsoft.com/office/drawing/2014/main" id="{F906668A-02DF-4EB3-9C1B-2EED59B80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575" y="3833813"/>
            <a:ext cx="1570038" cy="8302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La</a:t>
            </a:r>
            <a:r>
              <a:rPr lang="en-GB" altLang="en-US" sz="2400" b="1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geografía</a:t>
            </a:r>
          </a:p>
        </p:txBody>
      </p:sp>
      <p:sp>
        <p:nvSpPr>
          <p:cNvPr id="9231" name="TextBox 25">
            <a:extLst>
              <a:ext uri="{FF2B5EF4-FFF2-40B4-BE49-F238E27FC236}">
                <a16:creationId xmlns:a16="http://schemas.microsoft.com/office/drawing/2014/main" id="{6DE3D708-1B0D-4EE5-811B-0BC298F3D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0300" y="3833813"/>
            <a:ext cx="1690688" cy="4603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La</a:t>
            </a:r>
            <a:r>
              <a:rPr lang="en-GB" altLang="en-US" sz="2400" b="1">
                <a:solidFill>
                  <a:srgbClr val="000000"/>
                </a:solidFill>
              </a:rPr>
              <a:t> música</a:t>
            </a:r>
          </a:p>
        </p:txBody>
      </p:sp>
      <p:sp>
        <p:nvSpPr>
          <p:cNvPr id="9232" name="TextBox 27">
            <a:extLst>
              <a:ext uri="{FF2B5EF4-FFF2-40B4-BE49-F238E27FC236}">
                <a16:creationId xmlns:a16="http://schemas.microsoft.com/office/drawing/2014/main" id="{AC05CD52-5FB3-4AEE-A02D-958B41F68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6194425"/>
            <a:ext cx="3435350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F0000"/>
                </a:solidFill>
              </a:rPr>
              <a:t>Las</a:t>
            </a:r>
            <a:r>
              <a:rPr lang="en-GB" altLang="en-US" sz="2800" b="1">
                <a:solidFill>
                  <a:srgbClr val="000000"/>
                </a:solidFill>
              </a:rPr>
              <a:t> matemáticas</a:t>
            </a:r>
          </a:p>
        </p:txBody>
      </p:sp>
      <p:sp>
        <p:nvSpPr>
          <p:cNvPr id="9233" name="TextBox 28">
            <a:extLst>
              <a:ext uri="{FF2B5EF4-FFF2-40B4-BE49-F238E27FC236}">
                <a16:creationId xmlns:a16="http://schemas.microsoft.com/office/drawing/2014/main" id="{EC2BA9BD-C96B-4190-AF1A-C6BCE87F5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013" y="6132513"/>
            <a:ext cx="2628900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F0000"/>
                </a:solidFill>
              </a:rPr>
              <a:t>Las</a:t>
            </a:r>
            <a:r>
              <a:rPr lang="en-GB" altLang="en-US" sz="2800" b="1">
                <a:solidFill>
                  <a:srgbClr val="000000"/>
                </a:solidFill>
              </a:rPr>
              <a:t> ciencias</a:t>
            </a:r>
          </a:p>
        </p:txBody>
      </p:sp>
      <p:sp>
        <p:nvSpPr>
          <p:cNvPr id="18" name="Horizontal Scroll 17">
            <a:extLst>
              <a:ext uri="{FF2B5EF4-FFF2-40B4-BE49-F238E27FC236}">
                <a16:creationId xmlns:a16="http://schemas.microsoft.com/office/drawing/2014/main" id="{AAB4ED8C-B660-4057-A5A8-FD4731A2EED9}"/>
              </a:ext>
            </a:extLst>
          </p:cNvPr>
          <p:cNvSpPr/>
          <p:nvPr/>
        </p:nvSpPr>
        <p:spPr>
          <a:xfrm rot="21035619">
            <a:off x="6978650" y="142875"/>
            <a:ext cx="1871663" cy="1412875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rgbClr val="000000"/>
                </a:solidFill>
              </a:rPr>
              <a:t>Cognates: </a:t>
            </a:r>
            <a:r>
              <a:rPr lang="en-GB" dirty="0">
                <a:solidFill>
                  <a:srgbClr val="000000"/>
                </a:solidFill>
              </a:rPr>
              <a:t>words similar to English</a:t>
            </a:r>
          </a:p>
        </p:txBody>
      </p:sp>
      <p:sp>
        <p:nvSpPr>
          <p:cNvPr id="9235" name="TextBox 16">
            <a:extLst>
              <a:ext uri="{FF2B5EF4-FFF2-40B4-BE49-F238E27FC236}">
                <a16:creationId xmlns:a16="http://schemas.microsoft.com/office/drawing/2014/main" id="{9203AA7A-0FA5-4EEF-9D3B-A4C2D57B1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47650"/>
            <a:ext cx="3870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0000"/>
                </a:solidFill>
              </a:rPr>
              <a:t>Me gusta/</a:t>
            </a:r>
            <a:r>
              <a:rPr lang="en-GB" altLang="en-US" sz="2800" b="1">
                <a:solidFill>
                  <a:srgbClr val="00B050"/>
                </a:solidFill>
              </a:rPr>
              <a:t>n</a:t>
            </a:r>
            <a:r>
              <a:rPr lang="en-GB" altLang="en-US" sz="2800" b="1">
                <a:solidFill>
                  <a:srgbClr val="000000"/>
                </a:solidFill>
              </a:rPr>
              <a:t>…..</a:t>
            </a:r>
          </a:p>
        </p:txBody>
      </p:sp>
      <p:pic>
        <p:nvPicPr>
          <p:cNvPr id="9236" name="Picture 9" descr="http://t2.gstatic.com/images?q=tbn:ANd9GcRZMWmvgGillZoAry3m_jNRbFmawp6mrnhwgRtmiCg91VxoaE969A:images.clipartpanda.com/heart-clip-art-valentine_heart_29-1969px.png">
            <a:extLst>
              <a:ext uri="{FF2B5EF4-FFF2-40B4-BE49-F238E27FC236}">
                <a16:creationId xmlns:a16="http://schemas.microsoft.com/office/drawing/2014/main" id="{A89556EB-72C4-4F18-818D-6EBE65C11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87338"/>
            <a:ext cx="4794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Horizontal Scroll 20">
            <a:extLst>
              <a:ext uri="{FF2B5EF4-FFF2-40B4-BE49-F238E27FC236}">
                <a16:creationId xmlns:a16="http://schemas.microsoft.com/office/drawing/2014/main" id="{37E04C9D-7229-4E1F-9A9C-3486E6687783}"/>
              </a:ext>
            </a:extLst>
          </p:cNvPr>
          <p:cNvSpPr/>
          <p:nvPr/>
        </p:nvSpPr>
        <p:spPr>
          <a:xfrm rot="21035619">
            <a:off x="7018338" y="4857750"/>
            <a:ext cx="1871662" cy="1412875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 err="1">
                <a:solidFill>
                  <a:srgbClr val="000000"/>
                </a:solidFill>
              </a:rPr>
              <a:t>Determiners:el</a:t>
            </a:r>
            <a:r>
              <a:rPr lang="en-GB" b="1" dirty="0">
                <a:solidFill>
                  <a:srgbClr val="000000"/>
                </a:solidFill>
              </a:rPr>
              <a:t> la</a:t>
            </a:r>
          </a:p>
          <a:p>
            <a:pPr algn="ctr" eaLnBrk="1" hangingPunct="1">
              <a:defRPr/>
            </a:pPr>
            <a:r>
              <a:rPr lang="en-GB" b="1" dirty="0">
                <a:solidFill>
                  <a:srgbClr val="000000"/>
                </a:solidFill>
              </a:rPr>
              <a:t>los </a:t>
            </a:r>
            <a:r>
              <a:rPr lang="en-GB" b="1" dirty="0" err="1">
                <a:solidFill>
                  <a:srgbClr val="000000"/>
                </a:solidFill>
              </a:rPr>
              <a:t>las</a:t>
            </a:r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>
            <a:extLst>
              <a:ext uri="{FF2B5EF4-FFF2-40B4-BE49-F238E27FC236}">
                <a16:creationId xmlns:a16="http://schemas.microsoft.com/office/drawing/2014/main" id="{05902F34-684B-44ED-B422-BB8C5964C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412875"/>
            <a:ext cx="56229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b="1" u="sng"/>
              <a:t>Me </a:t>
            </a:r>
            <a:r>
              <a:rPr lang="en-GB" altLang="en-US" sz="4400" b="1"/>
              <a:t>gusta…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b="1" u="sng"/>
              <a:t>Me </a:t>
            </a:r>
            <a:r>
              <a:rPr lang="en-GB" altLang="en-US" sz="4400" b="1"/>
              <a:t>encanta…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b="1"/>
              <a:t>No </a:t>
            </a:r>
            <a:r>
              <a:rPr lang="en-GB" altLang="en-US" sz="4400" b="1" u="sng"/>
              <a:t>me </a:t>
            </a:r>
            <a:r>
              <a:rPr lang="en-GB" altLang="en-US" sz="4400" b="1"/>
              <a:t>gusta…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b="1"/>
              <a:t>Detest</a:t>
            </a:r>
            <a:r>
              <a:rPr lang="en-GB" altLang="en-US" sz="4400" b="1" u="sng"/>
              <a:t>o</a:t>
            </a:r>
            <a:r>
              <a:rPr lang="en-GB" altLang="en-US" sz="4400" b="1"/>
              <a:t>/odi</a:t>
            </a:r>
            <a:r>
              <a:rPr lang="en-GB" altLang="en-US" sz="4400" b="1" u="sng"/>
              <a:t>o</a:t>
            </a:r>
            <a:r>
              <a:rPr lang="en-GB" altLang="en-US" sz="4400" b="1"/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(conjugated like a normal verb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                                      with –o, -as, -a ending)</a:t>
            </a:r>
          </a:p>
        </p:txBody>
      </p:sp>
      <p:pic>
        <p:nvPicPr>
          <p:cNvPr id="11267" name="Picture 2" descr="Heart Clipart image">
            <a:extLst>
              <a:ext uri="{FF2B5EF4-FFF2-40B4-BE49-F238E27FC236}">
                <a16:creationId xmlns:a16="http://schemas.microsoft.com/office/drawing/2014/main" id="{17FA6CC8-C1A6-42AD-A68C-6FBBB2D15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1780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Heart Clipart image">
            <a:extLst>
              <a:ext uri="{FF2B5EF4-FFF2-40B4-BE49-F238E27FC236}">
                <a16:creationId xmlns:a16="http://schemas.microsoft.com/office/drawing/2014/main" id="{8A9FE7DD-ED7A-492B-9DFE-79E99A7B2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21780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Heart Clipart image">
            <a:extLst>
              <a:ext uri="{FF2B5EF4-FFF2-40B4-BE49-F238E27FC236}">
                <a16:creationId xmlns:a16="http://schemas.microsoft.com/office/drawing/2014/main" id="{321F3DA2-7A9A-4C77-B72F-829271C9C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620838"/>
            <a:ext cx="5588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0" descr="http://t0.gstatic.com/images?q=tbn:ANd9GcR5U9thQbK4ZHRZsUGK2iDKj1bS1ICkPTUwlIR5nX2AEbJPRZq5:babyproofingyourmarriage.com/wp-content/uploads/2012/02/white-crossed-our-heart-no-love-no-heart-men-s-tees_design.png">
            <a:extLst>
              <a:ext uri="{FF2B5EF4-FFF2-40B4-BE49-F238E27FC236}">
                <a16:creationId xmlns:a16="http://schemas.microsoft.com/office/drawing/2014/main" id="{16330A98-95E9-4CE6-B45F-BD0773768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2862263"/>
            <a:ext cx="52705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0" descr="http://t0.gstatic.com/images?q=tbn:ANd9GcR5U9thQbK4ZHRZsUGK2iDKj1bS1ICkPTUwlIR5nX2AEbJPRZq5:babyproofingyourmarriage.com/wp-content/uploads/2012/02/white-crossed-our-heart-no-love-no-heart-men-s-tees_design.png">
            <a:extLst>
              <a:ext uri="{FF2B5EF4-FFF2-40B4-BE49-F238E27FC236}">
                <a16:creationId xmlns:a16="http://schemas.microsoft.com/office/drawing/2014/main" id="{3F14C566-3251-4E15-8FD5-6101EE79B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3590925"/>
            <a:ext cx="52387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">
            <a:extLst>
              <a:ext uri="{FF2B5EF4-FFF2-40B4-BE49-F238E27FC236}">
                <a16:creationId xmlns:a16="http://schemas.microsoft.com/office/drawing/2014/main" id="{A68AC49F-E78C-433F-8BA4-716F09B279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1620838"/>
            <a:ext cx="2813050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9F4C99-6E6F-463A-9FA7-D419E4A34674}"/>
              </a:ext>
            </a:extLst>
          </p:cNvPr>
          <p:cNvSpPr txBox="1"/>
          <p:nvPr/>
        </p:nvSpPr>
        <p:spPr>
          <a:xfrm>
            <a:off x="468313" y="314325"/>
            <a:ext cx="82026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</a:t>
            </a: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las </a:t>
            </a:r>
            <a:r>
              <a:rPr lang="en-GB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opiniones</a:t>
            </a: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//Practice the opinions</a:t>
            </a:r>
          </a:p>
        </p:txBody>
      </p:sp>
      <p:pic>
        <p:nvPicPr>
          <p:cNvPr id="11274" name="Picture 10" descr="Image result for talk partners clipart">
            <a:extLst>
              <a:ext uri="{FF2B5EF4-FFF2-40B4-BE49-F238E27FC236}">
                <a16:creationId xmlns:a16="http://schemas.microsoft.com/office/drawing/2014/main" id="{E3D7E23E-C067-4D80-BF65-9641384BA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5084763"/>
            <a:ext cx="15367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A954618-510B-44AE-A502-581C66B0D6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931863"/>
            <a:ext cx="481012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5">
            <a:extLst>
              <a:ext uri="{FF2B5EF4-FFF2-40B4-BE49-F238E27FC236}">
                <a16:creationId xmlns:a16="http://schemas.microsoft.com/office/drawing/2014/main" id="{1C4F6809-B8AD-49C0-B0C6-A7A726AD8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900" y="3671888"/>
            <a:ext cx="1533525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El español</a:t>
            </a:r>
          </a:p>
        </p:txBody>
      </p:sp>
      <p:sp>
        <p:nvSpPr>
          <p:cNvPr id="12291" name="TextBox 16">
            <a:extLst>
              <a:ext uri="{FF2B5EF4-FFF2-40B4-BE49-F238E27FC236}">
                <a16:creationId xmlns:a16="http://schemas.microsoft.com/office/drawing/2014/main" id="{406C8CDE-149F-4C11-821A-3B3948306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763" y="1154113"/>
            <a:ext cx="1176337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El  inglés</a:t>
            </a:r>
          </a:p>
        </p:txBody>
      </p:sp>
      <p:sp>
        <p:nvSpPr>
          <p:cNvPr id="12292" name="TextBox 20">
            <a:extLst>
              <a:ext uri="{FF2B5EF4-FFF2-40B4-BE49-F238E27FC236}">
                <a16:creationId xmlns:a16="http://schemas.microsoft.com/office/drawing/2014/main" id="{5FDA1725-A640-49A8-963E-6BF2C590F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6232525"/>
            <a:ext cx="1909763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El dibujo</a:t>
            </a:r>
          </a:p>
        </p:txBody>
      </p:sp>
      <p:sp>
        <p:nvSpPr>
          <p:cNvPr id="12293" name="TextBox 21">
            <a:extLst>
              <a:ext uri="{FF2B5EF4-FFF2-40B4-BE49-F238E27FC236}">
                <a16:creationId xmlns:a16="http://schemas.microsoft.com/office/drawing/2014/main" id="{003B6734-2DB6-4A19-9F4C-F202A15A8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425" y="4462463"/>
            <a:ext cx="2054225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La informática</a:t>
            </a:r>
          </a:p>
        </p:txBody>
      </p:sp>
      <p:sp>
        <p:nvSpPr>
          <p:cNvPr id="12294" name="TextBox 22">
            <a:extLst>
              <a:ext uri="{FF2B5EF4-FFF2-40B4-BE49-F238E27FC236}">
                <a16:creationId xmlns:a16="http://schemas.microsoft.com/office/drawing/2014/main" id="{BF720EBE-DF64-448B-908D-CD4A7A24A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3011488"/>
            <a:ext cx="1654175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La historia</a:t>
            </a:r>
          </a:p>
        </p:txBody>
      </p:sp>
      <p:sp>
        <p:nvSpPr>
          <p:cNvPr id="12295" name="TextBox 23">
            <a:extLst>
              <a:ext uri="{FF2B5EF4-FFF2-40B4-BE49-F238E27FC236}">
                <a16:creationId xmlns:a16="http://schemas.microsoft.com/office/drawing/2014/main" id="{6D8A05E3-B2C4-4268-9588-F455EB8A0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3" y="5076825"/>
            <a:ext cx="3011487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La geografía</a:t>
            </a:r>
          </a:p>
        </p:txBody>
      </p:sp>
      <p:sp>
        <p:nvSpPr>
          <p:cNvPr id="12296" name="TextBox 24">
            <a:extLst>
              <a:ext uri="{FF2B5EF4-FFF2-40B4-BE49-F238E27FC236}">
                <a16:creationId xmlns:a16="http://schemas.microsoft.com/office/drawing/2014/main" id="{2B152BD5-99CD-4F9A-955F-C846CC2E4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6211888"/>
            <a:ext cx="2700338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La educación física</a:t>
            </a:r>
          </a:p>
        </p:txBody>
      </p:sp>
      <p:sp>
        <p:nvSpPr>
          <p:cNvPr id="12297" name="TextBox 25">
            <a:extLst>
              <a:ext uri="{FF2B5EF4-FFF2-40B4-BE49-F238E27FC236}">
                <a16:creationId xmlns:a16="http://schemas.microsoft.com/office/drawing/2014/main" id="{A9A79798-23C7-4F90-B20E-2FF733E61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0163" y="2084388"/>
            <a:ext cx="131445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La música</a:t>
            </a:r>
          </a:p>
        </p:txBody>
      </p:sp>
      <p:sp>
        <p:nvSpPr>
          <p:cNvPr id="12298" name="TextBox 26">
            <a:extLst>
              <a:ext uri="{FF2B5EF4-FFF2-40B4-BE49-F238E27FC236}">
                <a16:creationId xmlns:a16="http://schemas.microsoft.com/office/drawing/2014/main" id="{BF021AEA-CE9A-4DAC-93EF-33F9CCCE1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3" y="6226175"/>
            <a:ext cx="1781175" cy="4603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La religión</a:t>
            </a:r>
          </a:p>
        </p:txBody>
      </p:sp>
      <p:sp>
        <p:nvSpPr>
          <p:cNvPr id="12299" name="TextBox 27">
            <a:extLst>
              <a:ext uri="{FF2B5EF4-FFF2-40B4-BE49-F238E27FC236}">
                <a16:creationId xmlns:a16="http://schemas.microsoft.com/office/drawing/2014/main" id="{7461055E-8676-433D-BB89-8FE4B2E21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75" y="1154113"/>
            <a:ext cx="1935163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Las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matemáticas</a:t>
            </a:r>
          </a:p>
        </p:txBody>
      </p:sp>
      <p:sp>
        <p:nvSpPr>
          <p:cNvPr id="12300" name="TextBox 28">
            <a:extLst>
              <a:ext uri="{FF2B5EF4-FFF2-40B4-BE49-F238E27FC236}">
                <a16:creationId xmlns:a16="http://schemas.microsoft.com/office/drawing/2014/main" id="{2666A155-F06D-4BF1-9367-7916609E8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2687638"/>
            <a:ext cx="1408112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Las ciencias</a:t>
            </a:r>
          </a:p>
        </p:txBody>
      </p:sp>
      <p:sp>
        <p:nvSpPr>
          <p:cNvPr id="12301" name="Text Box 32">
            <a:extLst>
              <a:ext uri="{FF2B5EF4-FFF2-40B4-BE49-F238E27FC236}">
                <a16:creationId xmlns:a16="http://schemas.microsoft.com/office/drawing/2014/main" id="{85FF82EE-3B2F-4A34-AED1-9BAA22C64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8" y="1765300"/>
            <a:ext cx="2387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Me encanta/n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Me gusta/n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No me gusta/n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Detesto</a:t>
            </a:r>
          </a:p>
        </p:txBody>
      </p:sp>
      <p:pic>
        <p:nvPicPr>
          <p:cNvPr id="12302" name="Picture 2" descr="Heart Clipart image">
            <a:extLst>
              <a:ext uri="{FF2B5EF4-FFF2-40B4-BE49-F238E27FC236}">
                <a16:creationId xmlns:a16="http://schemas.microsoft.com/office/drawing/2014/main" id="{E1008371-802B-49B9-A708-98C8D6A2D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574800"/>
            <a:ext cx="3968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2" descr="Heart Clipart image">
            <a:extLst>
              <a:ext uri="{FF2B5EF4-FFF2-40B4-BE49-F238E27FC236}">
                <a16:creationId xmlns:a16="http://schemas.microsoft.com/office/drawing/2014/main" id="{3D5D989F-7C90-4D64-B544-843A2B007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1560513"/>
            <a:ext cx="396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2" descr="Heart Clipart image">
            <a:extLst>
              <a:ext uri="{FF2B5EF4-FFF2-40B4-BE49-F238E27FC236}">
                <a16:creationId xmlns:a16="http://schemas.microsoft.com/office/drawing/2014/main" id="{3FE95E28-2E4B-4CAC-A08E-E4FFD21E8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2622550"/>
            <a:ext cx="396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20" descr="http://t0.gstatic.com/images?q=tbn:ANd9GcR5U9thQbK4ZHRZsUGK2iDKj1bS1ICkPTUwlIR5nX2AEbJPRZq5:babyproofingyourmarriage.com/wp-content/uploads/2012/02/white-crossed-our-heart-no-love-no-heart-men-s-tees_design.png">
            <a:extLst>
              <a:ext uri="{FF2B5EF4-FFF2-40B4-BE49-F238E27FC236}">
                <a16:creationId xmlns:a16="http://schemas.microsoft.com/office/drawing/2014/main" id="{F2D8F3DE-6F89-429D-B7EF-CA0BAF375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3527425"/>
            <a:ext cx="3683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20" descr="http://t0.gstatic.com/images?q=tbn:ANd9GcR5U9thQbK4ZHRZsUGK2iDKj1bS1ICkPTUwlIR5nX2AEbJPRZq5:babyproofingyourmarriage.com/wp-content/uploads/2012/02/white-crossed-our-heart-no-love-no-heart-men-s-tees_design.png">
            <a:extLst>
              <a:ext uri="{FF2B5EF4-FFF2-40B4-BE49-F238E27FC236}">
                <a16:creationId xmlns:a16="http://schemas.microsoft.com/office/drawing/2014/main" id="{ACB007B5-6DA5-4936-8E3C-0F7B04B8F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584700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20" descr="http://t0.gstatic.com/images?q=tbn:ANd9GcR5U9thQbK4ZHRZsUGK2iDKj1bS1ICkPTUwlIR5nX2AEbJPRZq5:babyproofingyourmarriage.com/wp-content/uploads/2012/02/white-crossed-our-heart-no-love-no-heart-men-s-tees_design.png">
            <a:extLst>
              <a:ext uri="{FF2B5EF4-FFF2-40B4-BE49-F238E27FC236}">
                <a16:creationId xmlns:a16="http://schemas.microsoft.com/office/drawing/2014/main" id="{90CA72B3-950B-4F8D-858A-57DA33D0F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4578350"/>
            <a:ext cx="39846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8" name="Text Box 32">
            <a:extLst>
              <a:ext uri="{FF2B5EF4-FFF2-40B4-BE49-F238E27FC236}">
                <a16:creationId xmlns:a16="http://schemas.microsoft.com/office/drawing/2014/main" id="{936CA672-EA1A-4718-8EF0-D27726899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813" y="1538288"/>
            <a:ext cx="25781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Porque  es / son…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divertido  / 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divertida /  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aburrido  / 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aburrida  /  s</a:t>
            </a:r>
          </a:p>
        </p:txBody>
      </p:sp>
      <p:pic>
        <p:nvPicPr>
          <p:cNvPr id="12309" name="Picture 7" descr="http://t3.gstatic.com/images?q=tbn:ANd9GcR7nkTPLfA0DydZwXmLp12Pna_zwzGbkre5bKXGsH68ZbXe82rr">
            <a:hlinkClick r:id="rId6"/>
            <a:extLst>
              <a:ext uri="{FF2B5EF4-FFF2-40B4-BE49-F238E27FC236}">
                <a16:creationId xmlns:a16="http://schemas.microsoft.com/office/drawing/2014/main" id="{863A57F8-0D9D-4CFD-B887-69911CA7E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4454525"/>
            <a:ext cx="914400" cy="7699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0" name="Picture 5" descr="http://t1.gstatic.com/images?q=tbn:ANd9GcTrUNGBEiL2pIxBhN-oDh3LJG-BFomQN-HPdCrn8UevN-JeMdGy:sr.photos3.fotosearch.com/bthumb/CSP/CSP541/k5415019.jpg">
            <a:extLst>
              <a:ext uri="{FF2B5EF4-FFF2-40B4-BE49-F238E27FC236}">
                <a16:creationId xmlns:a16="http://schemas.microsoft.com/office/drawing/2014/main" id="{75E2F05A-0174-4FEC-A9F8-45ADB17BF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2808288"/>
            <a:ext cx="619125" cy="6461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FF7A265-6779-4F73-8441-8E7514A86E44}"/>
              </a:ext>
            </a:extLst>
          </p:cNvPr>
          <p:cNvCxnSpPr/>
          <p:nvPr/>
        </p:nvCxnSpPr>
        <p:spPr>
          <a:xfrm>
            <a:off x="2382838" y="998538"/>
            <a:ext cx="34925" cy="4714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45962BA-C5B7-49A1-BB29-9163D6985990}"/>
              </a:ext>
            </a:extLst>
          </p:cNvPr>
          <p:cNvCxnSpPr/>
          <p:nvPr/>
        </p:nvCxnSpPr>
        <p:spPr>
          <a:xfrm>
            <a:off x="6711950" y="865188"/>
            <a:ext cx="49213" cy="4864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65BFEF38-ED00-4E45-B355-6B0774F1160A}"/>
              </a:ext>
            </a:extLst>
          </p:cNvPr>
          <p:cNvSpPr/>
          <p:nvPr/>
        </p:nvSpPr>
        <p:spPr>
          <a:xfrm>
            <a:off x="2005147" y="203745"/>
            <a:ext cx="4594528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Las </a:t>
            </a:r>
            <a:r>
              <a:rPr lang="en-US" sz="2800" b="1" u="sng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asignaturas</a:t>
            </a:r>
            <a:r>
              <a:rPr lang="en-US" sz="28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=subjects</a:t>
            </a:r>
          </a:p>
        </p:txBody>
      </p:sp>
      <p:pic>
        <p:nvPicPr>
          <p:cNvPr id="12314" name="Picture 11">
            <a:extLst>
              <a:ext uri="{FF2B5EF4-FFF2-40B4-BE49-F238E27FC236}">
                <a16:creationId xmlns:a16="http://schemas.microsoft.com/office/drawing/2014/main" id="{68E5F5F9-B1F3-439C-9ED7-D426F5079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4935538"/>
            <a:ext cx="492125" cy="4810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5" name="Picture 14">
            <a:extLst>
              <a:ext uri="{FF2B5EF4-FFF2-40B4-BE49-F238E27FC236}">
                <a16:creationId xmlns:a16="http://schemas.microsoft.com/office/drawing/2014/main" id="{5AF27D44-EE61-43BE-9FEA-DBEA46B8E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66292">
            <a:off x="5414963" y="6097588"/>
            <a:ext cx="336550" cy="504825"/>
          </a:xfrm>
          <a:prstGeom prst="rect">
            <a:avLst/>
          </a:prstGeom>
          <a:noFill/>
          <a:ln w="41275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6" name="Picture 11">
            <a:extLst>
              <a:ext uri="{FF2B5EF4-FFF2-40B4-BE49-F238E27FC236}">
                <a16:creationId xmlns:a16="http://schemas.microsoft.com/office/drawing/2014/main" id="{563FB52B-6600-400D-84EF-45B41A848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6181725"/>
            <a:ext cx="631825" cy="5603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7" name="Picture 8">
            <a:extLst>
              <a:ext uri="{FF2B5EF4-FFF2-40B4-BE49-F238E27FC236}">
                <a16:creationId xmlns:a16="http://schemas.microsoft.com/office/drawing/2014/main" id="{0186C01B-5A81-4B75-8ED2-A7D5FC06C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2782888"/>
            <a:ext cx="539750" cy="6715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8" name="Picture 12">
            <a:extLst>
              <a:ext uri="{FF2B5EF4-FFF2-40B4-BE49-F238E27FC236}">
                <a16:creationId xmlns:a16="http://schemas.microsoft.com/office/drawing/2014/main" id="{0F3D51AD-DF61-4DA3-9C9E-675676E99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4402138"/>
            <a:ext cx="601663" cy="49688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9" name="Picture 9">
            <a:extLst>
              <a:ext uri="{FF2B5EF4-FFF2-40B4-BE49-F238E27FC236}">
                <a16:creationId xmlns:a16="http://schemas.microsoft.com/office/drawing/2014/main" id="{712DC789-951C-4E5F-B5E4-AEF66EEC0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1903413"/>
            <a:ext cx="815975" cy="53498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0" name="Picture 4">
            <a:extLst>
              <a:ext uri="{FF2B5EF4-FFF2-40B4-BE49-F238E27FC236}">
                <a16:creationId xmlns:a16="http://schemas.microsoft.com/office/drawing/2014/main" id="{FB4EE1ED-443F-4DD3-B464-8D7992D53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3" y="1103313"/>
            <a:ext cx="666750" cy="4048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1" name="Picture 6">
            <a:extLst>
              <a:ext uri="{FF2B5EF4-FFF2-40B4-BE49-F238E27FC236}">
                <a16:creationId xmlns:a16="http://schemas.microsoft.com/office/drawing/2014/main" id="{635B1FEC-6095-4DC7-A4EE-9E9D8375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3690938"/>
            <a:ext cx="701675" cy="381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2" name="Picture 10">
            <a:extLst>
              <a:ext uri="{FF2B5EF4-FFF2-40B4-BE49-F238E27FC236}">
                <a16:creationId xmlns:a16="http://schemas.microsoft.com/office/drawing/2014/main" id="{A73DB857-4DAB-49B4-A51C-601D6FF49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1044575"/>
            <a:ext cx="650875" cy="5397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3" name="Picture 12">
            <a:extLst>
              <a:ext uri="{FF2B5EF4-FFF2-40B4-BE49-F238E27FC236}">
                <a16:creationId xmlns:a16="http://schemas.microsoft.com/office/drawing/2014/main" id="{864E73D8-7C79-423E-BCD3-1ECE4F2B7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76740">
            <a:off x="5902325" y="2466975"/>
            <a:ext cx="493713" cy="69691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4" name="Picture 8">
            <a:extLst>
              <a:ext uri="{FF2B5EF4-FFF2-40B4-BE49-F238E27FC236}">
                <a16:creationId xmlns:a16="http://schemas.microsoft.com/office/drawing/2014/main" id="{19A4E42F-F27F-4443-A8B5-2C68FD803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88" y="6161088"/>
            <a:ext cx="528637" cy="52546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DB37C98-D25A-4C4F-BC9E-F9EADC14551D}"/>
              </a:ext>
            </a:extLst>
          </p:cNvPr>
          <p:cNvCxnSpPr/>
          <p:nvPr/>
        </p:nvCxnSpPr>
        <p:spPr>
          <a:xfrm flipH="1" flipV="1">
            <a:off x="225425" y="5799138"/>
            <a:ext cx="5815013" cy="285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2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F3910D1-D9FC-4221-A0A6-0E8CE4B0F54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7" name="Picture 42">
            <a:extLst>
              <a:ext uri="{FF2B5EF4-FFF2-40B4-BE49-F238E27FC236}">
                <a16:creationId xmlns:a16="http://schemas.microsoft.com/office/drawing/2014/main" id="{54D3B56C-30A9-4B82-B551-5D9EDD705C9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13"/>
          <a:stretch>
            <a:fillRect/>
          </a:stretch>
        </p:blipFill>
        <p:spPr bwMode="auto">
          <a:xfrm>
            <a:off x="7188200" y="914400"/>
            <a:ext cx="1474788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C6EBA9-81B2-469C-A067-6CEC8C338C7C}"/>
              </a:ext>
            </a:extLst>
          </p:cNvPr>
          <p:cNvSpPr txBox="1"/>
          <p:nvPr/>
        </p:nvSpPr>
        <p:spPr>
          <a:xfrm>
            <a:off x="250825" y="549275"/>
            <a:ext cx="872648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Escribe las </a:t>
            </a:r>
            <a:r>
              <a:rPr lang="en-GB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frases</a:t>
            </a:r>
            <a:r>
              <a:rPr lang="en-GB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//</a:t>
            </a:r>
            <a:r>
              <a:rPr lang="en-GB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5-7 sentences using the opinions:</a:t>
            </a:r>
          </a:p>
        </p:txBody>
      </p:sp>
      <p:sp>
        <p:nvSpPr>
          <p:cNvPr id="13315" name="TextBox 2">
            <a:extLst>
              <a:ext uri="{FF2B5EF4-FFF2-40B4-BE49-F238E27FC236}">
                <a16:creationId xmlns:a16="http://schemas.microsoft.com/office/drawing/2014/main" id="{1A994F8B-A586-4381-9AE6-57DB10105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652963"/>
            <a:ext cx="8162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For example: Me encanta la geografía porque es divertida.</a:t>
            </a:r>
          </a:p>
        </p:txBody>
      </p:sp>
      <p:sp>
        <p:nvSpPr>
          <p:cNvPr id="13316" name="AutoShape 2" descr="Image result for writing clipart">
            <a:extLst>
              <a:ext uri="{FF2B5EF4-FFF2-40B4-BE49-F238E27FC236}">
                <a16:creationId xmlns:a16="http://schemas.microsoft.com/office/drawing/2014/main" id="{172221C2-D56A-4BE3-BF1D-F5D9C68D77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3317" name="Picture 5">
            <a:extLst>
              <a:ext uri="{FF2B5EF4-FFF2-40B4-BE49-F238E27FC236}">
                <a16:creationId xmlns:a16="http://schemas.microsoft.com/office/drawing/2014/main" id="{B3A78888-5150-48CF-A6A4-C56A2B6AB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773238"/>
            <a:ext cx="2655887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D05C720-92EA-47A3-880D-89EF39FC7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2779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>
            <a:extLst>
              <a:ext uri="{FF2B5EF4-FFF2-40B4-BE49-F238E27FC236}">
                <a16:creationId xmlns:a16="http://schemas.microsoft.com/office/drawing/2014/main" id="{41108FAA-F828-4EEB-A58D-626D45A420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9550" y="2493963"/>
            <a:ext cx="8697913" cy="1143000"/>
          </a:xfrm>
        </p:spPr>
        <p:txBody>
          <a:bodyPr/>
          <a:lstStyle/>
          <a:p>
            <a:r>
              <a:rPr lang="en-US" altLang="en-US" sz="3200" b="1"/>
              <a:t>L.I.:</a:t>
            </a:r>
            <a:r>
              <a:rPr lang="en-GB" altLang="en-US" sz="3200" b="1"/>
              <a:t> To review opinions and use different parts of the verb in Spanish. Context: Subjects/assessment.</a:t>
            </a:r>
            <a:r>
              <a:rPr lang="en-US" altLang="en-US" sz="3200" b="1"/>
              <a:t> </a:t>
            </a:r>
            <a:r>
              <a:rPr lang="en-GB" altLang="en-US" sz="3200"/>
              <a:t/>
            </a:r>
            <a:br>
              <a:rPr lang="en-GB" altLang="en-US" sz="3200"/>
            </a:br>
            <a:endParaRPr lang="en-US" altLang="en-US" sz="3200"/>
          </a:p>
        </p:txBody>
      </p:sp>
      <p:pic>
        <p:nvPicPr>
          <p:cNvPr id="14339" name="Picture 46" descr="espagn">
            <a:extLst>
              <a:ext uri="{FF2B5EF4-FFF2-40B4-BE49-F238E27FC236}">
                <a16:creationId xmlns:a16="http://schemas.microsoft.com/office/drawing/2014/main" id="{D862C1A4-4150-45A8-B384-10AC07AC1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516563"/>
            <a:ext cx="1296988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WordArt 4">
            <a:extLst>
              <a:ext uri="{FF2B5EF4-FFF2-40B4-BE49-F238E27FC236}">
                <a16:creationId xmlns:a16="http://schemas.microsoft.com/office/drawing/2014/main" id="{E88EF4F5-9D01-44C8-AA18-E0AD2F0A49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433388"/>
            <a:ext cx="7273925" cy="1766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las asignaturas</a:t>
            </a:r>
          </a:p>
        </p:txBody>
      </p:sp>
      <p:pic>
        <p:nvPicPr>
          <p:cNvPr id="14341" name="Picture 8">
            <a:extLst>
              <a:ext uri="{FF2B5EF4-FFF2-40B4-BE49-F238E27FC236}">
                <a16:creationId xmlns:a16="http://schemas.microsoft.com/office/drawing/2014/main" id="{7EEFEB69-8EE2-4414-BBC4-1F2326397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45125"/>
            <a:ext cx="103187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2">
            <a:extLst>
              <a:ext uri="{FF2B5EF4-FFF2-40B4-BE49-F238E27FC236}">
                <a16:creationId xmlns:a16="http://schemas.microsoft.com/office/drawing/2014/main" id="{4C10A7DB-DA24-41F2-AC1A-C8DDB1084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661025"/>
            <a:ext cx="9604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079" name="Rectangle 9">
            <a:extLst>
              <a:ext uri="{FF2B5EF4-FFF2-40B4-BE49-F238E27FC236}">
                <a16:creationId xmlns:a16="http://schemas.microsoft.com/office/drawing/2014/main" id="{A11214E6-530D-4166-B968-8D04A5B00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" y="3648075"/>
            <a:ext cx="8340725" cy="1570038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GB" altLang="en-US" sz="2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Avenir-Book"/>
              </a:rPr>
              <a:t>SUCCESS CRITERIA:</a:t>
            </a:r>
          </a:p>
          <a:p>
            <a:pPr>
              <a:defRPr/>
            </a:pPr>
            <a:r>
              <a:rPr lang="en-GB" altLang="en-US" b="1" dirty="0">
                <a:solidFill>
                  <a:srgbClr val="FF0000"/>
                </a:solidFill>
                <a:latin typeface="+mj-lt"/>
                <a:ea typeface="Calibri" pitchFamily="34" charset="0"/>
                <a:cs typeface="Avenir-Book"/>
              </a:rPr>
              <a:t>I can spell subjects in the school.</a:t>
            </a:r>
          </a:p>
          <a:p>
            <a:pPr>
              <a:defRPr/>
            </a:pPr>
            <a:r>
              <a:rPr lang="en-GB" altLang="en-US" b="1" dirty="0">
                <a:solidFill>
                  <a:srgbClr val="FF0000"/>
                </a:solidFill>
                <a:latin typeface="+mj-lt"/>
                <a:ea typeface="Calibri" pitchFamily="34" charset="0"/>
                <a:cs typeface="Avenir-Book"/>
              </a:rPr>
              <a:t>I can form grammatically correct sentences. </a:t>
            </a:r>
          </a:p>
          <a:p>
            <a:pPr>
              <a:defRPr/>
            </a:pPr>
            <a:r>
              <a:rPr lang="en-GB" altLang="en-US" b="1" dirty="0">
                <a:solidFill>
                  <a:srgbClr val="FF0000"/>
                </a:solidFill>
                <a:latin typeface="+mj-lt"/>
                <a:ea typeface="Calibri" pitchFamily="34" charset="0"/>
                <a:cs typeface="Avenir-Book"/>
              </a:rPr>
              <a:t>I can use my pronunciation skills to read accurately sentences in Spanish.</a:t>
            </a:r>
          </a:p>
          <a:p>
            <a:pPr>
              <a:defRPr/>
            </a:pPr>
            <a:r>
              <a:rPr lang="en-GB" altLang="en-US" b="1" dirty="0">
                <a:solidFill>
                  <a:srgbClr val="FF0000"/>
                </a:solidFill>
                <a:latin typeface="+mj-lt"/>
                <a:ea typeface="Calibri" pitchFamily="34" charset="0"/>
                <a:cs typeface="Avenir-Book"/>
              </a:rPr>
              <a:t>I can translate sentences into English.</a:t>
            </a:r>
          </a:p>
        </p:txBody>
      </p:sp>
      <p:pic>
        <p:nvPicPr>
          <p:cNvPr id="14344" name="Picture 10">
            <a:extLst>
              <a:ext uri="{FF2B5EF4-FFF2-40B4-BE49-F238E27FC236}">
                <a16:creationId xmlns:a16="http://schemas.microsoft.com/office/drawing/2014/main" id="{B023A2CC-051C-4E9B-AD1C-8F619BADA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445125"/>
            <a:ext cx="9366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Box 1">
            <a:extLst>
              <a:ext uri="{FF2B5EF4-FFF2-40B4-BE49-F238E27FC236}">
                <a16:creationId xmlns:a16="http://schemas.microsoft.com/office/drawing/2014/main" id="{13CDDA0C-1262-4F14-8262-8A32C8D1C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913" y="260350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WK 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3DE40FA3A95E4C8C2FDFD67197CDB3" ma:contentTypeVersion="12" ma:contentTypeDescription="Create a new document." ma:contentTypeScope="" ma:versionID="d2a8df81a860576e5307eeca42eca391">
  <xsd:schema xmlns:xsd="http://www.w3.org/2001/XMLSchema" xmlns:xs="http://www.w3.org/2001/XMLSchema" xmlns:p="http://schemas.microsoft.com/office/2006/metadata/properties" xmlns:ns2="410cdccf-20c1-427c-a298-4f240b1b74fb" xmlns:ns3="76a25498-0392-406a-8ce2-1e559b14a20a" targetNamespace="http://schemas.microsoft.com/office/2006/metadata/properties" ma:root="true" ma:fieldsID="4371ee45df1d001ee662c2da46913c08" ns2:_="" ns3:_="">
    <xsd:import namespace="410cdccf-20c1-427c-a298-4f240b1b74fb"/>
    <xsd:import namespace="76a25498-0392-406a-8ce2-1e559b14a2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0cdccf-20c1-427c-a298-4f240b1b74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a25498-0392-406a-8ce2-1e559b14a20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0BD089-0BFD-4274-B506-AD39D0431C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0cdccf-20c1-427c-a298-4f240b1b74fb"/>
    <ds:schemaRef ds:uri="76a25498-0392-406a-8ce2-1e559b14a2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3A3B3F-12C4-4CB5-8F62-329B53880F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D3A3AB-8077-4B6E-8116-366F06E3994C}">
  <ds:schemaRefs>
    <ds:schemaRef ds:uri="http://purl.org/dc/dcmitype/"/>
    <ds:schemaRef ds:uri="76a25498-0392-406a-8ce2-1e559b14a20a"/>
    <ds:schemaRef ds:uri="http://purl.org/dc/elements/1.1/"/>
    <ds:schemaRef ds:uri="410cdccf-20c1-427c-a298-4f240b1b74fb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4926</TotalTime>
  <Words>1004</Words>
  <Application>Microsoft Office PowerPoint</Application>
  <PresentationFormat>On-screen Show (4:3)</PresentationFormat>
  <Paragraphs>229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Avenir-Book</vt:lpstr>
      <vt:lpstr>Calibri</vt:lpstr>
      <vt:lpstr>Times New Roman</vt:lpstr>
      <vt:lpstr>Default Design</vt:lpstr>
      <vt:lpstr>L.I.: To review subjects and opinions in Spanish. Context: Subjects.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L.I.: To review opinions and use different parts of the verb in Spanish. Context: Subjects/assessment.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COMBERTON VILLAGE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RHawkes</dc:creator>
  <cp:lastModifiedBy>Rachel Davie</cp:lastModifiedBy>
  <cp:revision>141</cp:revision>
  <cp:lastPrinted>2019-03-11T13:27:04Z</cp:lastPrinted>
  <dcterms:created xsi:type="dcterms:W3CDTF">2005-12-19T15:50:06Z</dcterms:created>
  <dcterms:modified xsi:type="dcterms:W3CDTF">2021-02-12T16:59:52Z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0x010100423DE40FA3A95E4C8C2FDFD67197CDB3</vt:lpwstr>
  </property>
</Properties>
</file>