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  <p:sldMasterId id="2147483672" r:id="rId6"/>
  </p:sldMasterIdLst>
  <p:notesMasterIdLst>
    <p:notesMasterId r:id="rId27"/>
  </p:notesMasterIdLst>
  <p:handoutMasterIdLst>
    <p:handoutMasterId r:id="rId28"/>
  </p:handoutMasterIdLst>
  <p:sldIdLst>
    <p:sldId id="260" r:id="rId7"/>
    <p:sldId id="273" r:id="rId8"/>
    <p:sldId id="272" r:id="rId9"/>
    <p:sldId id="280" r:id="rId10"/>
    <p:sldId id="282" r:id="rId11"/>
    <p:sldId id="286" r:id="rId12"/>
    <p:sldId id="285" r:id="rId13"/>
    <p:sldId id="274" r:id="rId14"/>
    <p:sldId id="283" r:id="rId15"/>
    <p:sldId id="284" r:id="rId16"/>
    <p:sldId id="281" r:id="rId17"/>
    <p:sldId id="306" r:id="rId18"/>
    <p:sldId id="307" r:id="rId19"/>
    <p:sldId id="309" r:id="rId20"/>
    <p:sldId id="310" r:id="rId21"/>
    <p:sldId id="297" r:id="rId22"/>
    <p:sldId id="300" r:id="rId23"/>
    <p:sldId id="291" r:id="rId24"/>
    <p:sldId id="311" r:id="rId25"/>
    <p:sldId id="289" r:id="rId26"/>
  </p:sldIdLst>
  <p:sldSz cx="9144000" cy="6858000" type="screen4x3"/>
  <p:notesSz cx="6797675" cy="9926638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FFFCC"/>
    <a:srgbClr val="CCFFCC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579" autoAdjust="0"/>
    <p:restoredTop sz="94660"/>
  </p:normalViewPr>
  <p:slideViewPr>
    <p:cSldViewPr>
      <p:cViewPr varScale="1">
        <p:scale>
          <a:sx n="73" d="100"/>
          <a:sy n="73" d="100"/>
        </p:scale>
        <p:origin x="169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9C180C-3E66-4F01-98E8-9F5B38C81B85}" type="datetimeFigureOut">
              <a:rPr lang="en-GB" smtClean="0"/>
              <a:t>12/02/2021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2A8D21-A076-4CC9-9E05-C5C4560772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32512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56525B54-3920-474D-9AAE-5C1E8DB44FDE}" type="datetimeFigureOut">
              <a:rPr lang="en-US"/>
              <a:pPr>
                <a:defRPr/>
              </a:pPr>
              <a:t>2/12/2021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914CFA0D-111F-421A-84D2-515FE7AA6C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9179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Listen &amp; Repeat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4CFA0D-111F-421A-84D2-515FE7AA6C49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6327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Q&amp;A Speaking activity – guess the subject.  3 guesses – note points on whiteboards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4CFA0D-111F-421A-84D2-515FE7AA6C49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777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Whole class reading for understanding.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4CFA0D-111F-421A-84D2-515FE7AA6C49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1514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 txBox="1">
            <a:spLocks noGrp="1" noChangeArrowheads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0D52143-75F2-45DE-8A10-AB5A143D0A91}" type="slidenum">
              <a:rPr kumimoji="0" lang="en-GB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altLang="en-US">
                <a:latin typeface="Arial" pitchFamily="34" charset="0"/>
              </a:rPr>
              <a:t>This slide is to recall the new words – most students will now have some of them in their memory.</a:t>
            </a:r>
            <a:endParaRPr lang="en-US" altLang="en-US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Listen and repeat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4CFA0D-111F-421A-84D2-515FE7AA6C49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1821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en-US" dirty="0">
                <a:latin typeface="Arial" pitchFamily="34" charset="0"/>
              </a:rPr>
              <a:t>Match the number and letter  /  write the Q&amp;A with your partner  -  on mini whiteboards</a:t>
            </a: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6803089-BD9F-498A-ADA1-B707413D13B5}" type="slidenum">
              <a:rPr lang="en-US" altLang="en-US" smtClean="0"/>
              <a:pPr eaLnBrk="1" hangingPunct="1">
                <a:spcBef>
                  <a:spcPct val="0"/>
                </a:spcBef>
              </a:pPr>
              <a:t>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MODEL: Create role play and then present to class / grp.  Both partners must ask Q’s . Answers</a:t>
            </a:r>
            <a:r>
              <a:rPr lang="en-GB" baseline="0" dirty="0"/>
              <a:t> do not have to be true. Remember to say goodbye.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4CFA0D-111F-421A-84D2-515FE7AA6C49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7106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MODEL: Create role play and then present to class / grp.  Both partners must ask Q’s . Answers</a:t>
            </a:r>
            <a:r>
              <a:rPr lang="en-GB" baseline="0" dirty="0"/>
              <a:t> do not have to be true. Remember to say goodbye.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4CFA0D-111F-421A-84D2-515FE7AA6C49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7106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MODEL: Create role play and then present to class / grp.  Both partners must ask Q’s . Answers</a:t>
            </a:r>
            <a:r>
              <a:rPr lang="en-GB" baseline="0" dirty="0"/>
              <a:t> do not have to be true. Remember to say goodbye.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14CFA0D-111F-421A-84D2-515FE7AA6C4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17106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47BD424-CFC2-4AEC-81CE-F6459D1D7CFA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dirty="0">
                <a:latin typeface="Arial" pitchFamily="34" charset="0"/>
              </a:rPr>
              <a:t>Intro 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3D23BAB-D368-4B25-A32F-5FEAB65D460E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dirty="0">
                <a:latin typeface="Arial" pitchFamily="34" charset="0"/>
              </a:rPr>
              <a:t>Read and discuss genders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3C9F42F-896C-40F2-B8F3-0962AFEFD068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altLang="en-US">
                <a:latin typeface="Arial" pitchFamily="34" charset="0"/>
              </a:rPr>
              <a:t>This slide is to recall the new words – most students will now have some of them in their memory.</a:t>
            </a:r>
            <a:endParaRPr lang="en-US" altLang="en-US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BD8C39-72B7-4D03-B741-E64BF5FB4E4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5875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90EBA1-474A-4616-8781-BAD938B04D0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66371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8B41CD-609E-4B10-8C9E-C2EFB3F73A3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89340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BD8C39-72B7-4D03-B741-E64BF5FB4E4B}" type="slidenum">
              <a:rPr lang="en-GB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40682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E179DF-1F12-4601-BE5E-67A6CD17C7E6}" type="slidenum">
              <a:rPr lang="en-GB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6978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5AAF90-0BC5-41F3-98E6-3390E22C0B8F}" type="slidenum">
              <a:rPr lang="en-GB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60930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9D698B-C6DA-405E-A2ED-8CFBA25D913A}" type="slidenum">
              <a:rPr lang="en-GB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5145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4F0170-184C-430D-AB5B-03FBC8068D09}" type="slidenum">
              <a:rPr lang="en-GB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4714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E034D9-5C97-413D-8C9F-54986A0D6697}" type="slidenum">
              <a:rPr lang="en-GB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02651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F29130-3E94-42A8-B5A3-D5269C1C865B}" type="slidenum">
              <a:rPr lang="en-GB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01335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3B3087-4D55-43B1-9942-7142D13F8FC5}" type="slidenum">
              <a:rPr lang="en-GB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33912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E179DF-1F12-4601-BE5E-67A6CD17C7E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8222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C6863D-1542-4A65-8321-B1633683C336}" type="slidenum">
              <a:rPr lang="en-GB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66560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90EBA1-474A-4616-8781-BAD938B04D0F}" type="slidenum">
              <a:rPr lang="en-GB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28164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8B41CD-609E-4B10-8C9E-C2EFB3F73A3B}" type="slidenum">
              <a:rPr lang="en-GB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893826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72AA86-BBD0-4168-9D74-FC61014D84F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659015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0498D1-7CDA-4B40-A396-99309880B0F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49391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DCF438-8B45-4F91-82A9-DDBE6576BFE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07497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B83C89-3A90-4940-A0BD-79DBA227E20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220158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F70A64-F421-4C58-AEC5-C3DC1B5AEA7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60429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D80D8E-A22D-4BCE-A3EC-2B5DFF70E96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180918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D8E50A-9BC8-431A-8857-C2FC9161103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35609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5AAF90-0BC5-41F3-98E6-3390E22C0B8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216631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68A1FD-E757-4E83-9B6D-3C50B2DA215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332184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6BB19D-73F8-4BA8-BB0B-73BB51FFEA7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182553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C8C145-47F9-4C81-AA94-3972330E03A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966500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5396CA-D8BB-4192-BAA3-D76A1251B52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66830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9D698B-C6DA-405E-A2ED-8CFBA25D913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65190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4F0170-184C-430D-AB5B-03FBC8068D0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9698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E034D9-5C97-413D-8C9F-54986A0D669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70074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F29130-3E94-42A8-B5A3-D5269C1C865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71303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3B3087-4D55-43B1-9942-7142D13F8FC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47074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C6863D-1542-4A65-8321-B1633683C33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8109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B7179E2E-A41A-408E-82EA-B327C11C481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B7179E2E-A41A-408E-82EA-B327C11C481B}" type="slidenum">
              <a:rPr lang="en-GB">
                <a:solidFill>
                  <a:prstClr val="black"/>
                </a:solidFill>
                <a:latin typeface="Arial" charset="0"/>
              </a:rPr>
              <a:pPr>
                <a:defRPr/>
              </a:pPr>
              <a:t>‹#›</a:t>
            </a:fld>
            <a:endParaRPr lang="en-GB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1072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2539EC87-11D4-42BF-A020-D032DEE1DFB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3665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png"/><Relationship Id="rId3" Type="http://schemas.openxmlformats.org/officeDocument/2006/relationships/slideLayout" Target="../slideLayouts/slideLayout29.xml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notesSlide" Target="../notesSlides/notesSlide7.xml"/><Relationship Id="rId9" Type="http://schemas.openxmlformats.org/officeDocument/2006/relationships/image" Target="../media/image35.png"/><Relationship Id="rId1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8.png"/><Relationship Id="rId3" Type="http://schemas.openxmlformats.org/officeDocument/2006/relationships/slideLayout" Target="../slideLayouts/slideLayout29.xml"/><Relationship Id="rId7" Type="http://schemas.openxmlformats.org/officeDocument/2006/relationships/image" Target="../media/image33.png"/><Relationship Id="rId12" Type="http://schemas.openxmlformats.org/officeDocument/2006/relationships/image" Target="../media/image37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32.png"/><Relationship Id="rId11" Type="http://schemas.openxmlformats.org/officeDocument/2006/relationships/image" Target="../media/image36.png"/><Relationship Id="rId5" Type="http://schemas.openxmlformats.org/officeDocument/2006/relationships/image" Target="../media/image31.png"/><Relationship Id="rId10" Type="http://schemas.openxmlformats.org/officeDocument/2006/relationships/image" Target="../media/image40.png"/><Relationship Id="rId4" Type="http://schemas.openxmlformats.org/officeDocument/2006/relationships/notesSlide" Target="../notesSlides/notesSlide8.xml"/><Relationship Id="rId9" Type="http://schemas.openxmlformats.org/officeDocument/2006/relationships/image" Target="../media/image35.png"/><Relationship Id="rId1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34.png"/><Relationship Id="rId11" Type="http://schemas.openxmlformats.org/officeDocument/2006/relationships/image" Target="../media/image38.png"/><Relationship Id="rId5" Type="http://schemas.openxmlformats.org/officeDocument/2006/relationships/image" Target="../media/image33.png"/><Relationship Id="rId10" Type="http://schemas.openxmlformats.org/officeDocument/2006/relationships/image" Target="../media/image37.png"/><Relationship Id="rId4" Type="http://schemas.openxmlformats.org/officeDocument/2006/relationships/image" Target="../media/image32.png"/><Relationship Id="rId9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slideLayout" Target="../slideLayouts/slideLayout29.xml"/><Relationship Id="rId7" Type="http://schemas.openxmlformats.org/officeDocument/2006/relationships/image" Target="../media/image38.pn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10" Type="http://schemas.openxmlformats.org/officeDocument/2006/relationships/image" Target="../media/image11.png"/><Relationship Id="rId4" Type="http://schemas.openxmlformats.org/officeDocument/2006/relationships/notesSlide" Target="../notesSlides/notesSlide10.xml"/><Relationship Id="rId9" Type="http://schemas.openxmlformats.org/officeDocument/2006/relationships/image" Target="../media/image4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46.jpeg"/><Relationship Id="rId4" Type="http://schemas.openxmlformats.org/officeDocument/2006/relationships/image" Target="../media/image3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13" Type="http://schemas.openxmlformats.org/officeDocument/2006/relationships/image" Target="../media/image10.jpe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jpeg"/><Relationship Id="rId12" Type="http://schemas.openxmlformats.org/officeDocument/2006/relationships/image" Target="../media/image9.wmf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jpeg"/><Relationship Id="rId11" Type="http://schemas.openxmlformats.org/officeDocument/2006/relationships/image" Target="../media/image8.wmf"/><Relationship Id="rId5" Type="http://schemas.openxmlformats.org/officeDocument/2006/relationships/image" Target="../media/image2.png"/><Relationship Id="rId10" Type="http://schemas.openxmlformats.org/officeDocument/2006/relationships/image" Target="../media/image7.jpe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6.jpeg"/><Relationship Id="rId14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image" Target="../media/image54.png"/><Relationship Id="rId18" Type="http://schemas.openxmlformats.org/officeDocument/2006/relationships/image" Target="../media/image22.pn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12" Type="http://schemas.openxmlformats.org/officeDocument/2006/relationships/image" Target="../media/image40.png"/><Relationship Id="rId17" Type="http://schemas.openxmlformats.org/officeDocument/2006/relationships/image" Target="../media/image58.pn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57.png"/><Relationship Id="rId20" Type="http://schemas.openxmlformats.org/officeDocument/2006/relationships/image" Target="../media/image59.jpe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50.wmf"/><Relationship Id="rId11" Type="http://schemas.openxmlformats.org/officeDocument/2006/relationships/image" Target="../media/image35.png"/><Relationship Id="rId5" Type="http://schemas.openxmlformats.org/officeDocument/2006/relationships/image" Target="../media/image49.png"/><Relationship Id="rId15" Type="http://schemas.openxmlformats.org/officeDocument/2006/relationships/image" Target="../media/image56.png"/><Relationship Id="rId10" Type="http://schemas.openxmlformats.org/officeDocument/2006/relationships/image" Target="../media/image53.png"/><Relationship Id="rId19" Type="http://schemas.openxmlformats.org/officeDocument/2006/relationships/image" Target="../media/image38.png"/><Relationship Id="rId4" Type="http://schemas.openxmlformats.org/officeDocument/2006/relationships/image" Target="../media/image48.png"/><Relationship Id="rId9" Type="http://schemas.openxmlformats.org/officeDocument/2006/relationships/image" Target="../media/image33.png"/><Relationship Id="rId14" Type="http://schemas.openxmlformats.org/officeDocument/2006/relationships/image" Target="../media/image5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13" Type="http://schemas.openxmlformats.org/officeDocument/2006/relationships/image" Target="../media/image11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3.jpeg"/><Relationship Id="rId12" Type="http://schemas.openxmlformats.org/officeDocument/2006/relationships/image" Target="../media/image17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hyperlink" Target="http://images.google.co.uk/imgres?imgurl=http://www.illoluv.com/blogart/eyes.gif&amp;imgrefurl=http://www.illoluv.com/blog/?cat=4&amp;h=117&amp;w=267&amp;sz=11&amp;hl=en&amp;start=2&amp;um=1&amp;tbnid=DIsL3KdN-GlZcM:&amp;tbnh=50&amp;tbnw=113&amp;prev=/images?q=green+eyes+cartoon&amp;svnum=10&amp;um=1&amp;hl=en" TargetMode="External"/><Relationship Id="rId11" Type="http://schemas.openxmlformats.org/officeDocument/2006/relationships/image" Target="../media/image16.jpeg"/><Relationship Id="rId5" Type="http://schemas.openxmlformats.org/officeDocument/2006/relationships/image" Target="../media/image12.jpeg"/><Relationship Id="rId10" Type="http://schemas.microsoft.com/office/2007/relationships/hdphoto" Target="../media/hdphoto1.wdp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536" y="980728"/>
            <a:ext cx="8278813" cy="1080715"/>
          </a:xfrm>
          <a:solidFill>
            <a:srgbClr val="FFFF00"/>
          </a:solidFill>
        </p:spPr>
        <p:txBody>
          <a:bodyPr/>
          <a:lstStyle/>
          <a:p>
            <a:r>
              <a:rPr lang="en-GB" sz="2400" dirty="0">
                <a:solidFill>
                  <a:schemeClr val="tx1"/>
                </a:solidFill>
                <a:latin typeface="Comic Sans MS" pitchFamily="66" charset="0"/>
              </a:rPr>
              <a:t/>
            </a:r>
            <a:br>
              <a:rPr lang="en-GB" sz="2400" dirty="0">
                <a:solidFill>
                  <a:schemeClr val="tx1"/>
                </a:solidFill>
                <a:latin typeface="Comic Sans MS" pitchFamily="66" charset="0"/>
              </a:rPr>
            </a:br>
            <a:r>
              <a:rPr lang="en-GB" sz="2400" dirty="0">
                <a:solidFill>
                  <a:schemeClr val="tx1"/>
                </a:solidFill>
                <a:latin typeface="Comic Sans MS" pitchFamily="66" charset="0"/>
              </a:rPr>
              <a:t>L.I..</a:t>
            </a:r>
            <a:r>
              <a:rPr lang="en-GB" sz="2400" b="1" dirty="0"/>
              <a:t> To practise asking &amp; answering familiar questions with my partner</a:t>
            </a:r>
            <a:endParaRPr lang="en-GB" sz="24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42988" y="3860800"/>
            <a:ext cx="6400800" cy="1944464"/>
          </a:xfrm>
          <a:noFill/>
        </p:spPr>
        <p:txBody>
          <a:bodyPr/>
          <a:lstStyle/>
          <a:p>
            <a:pPr algn="l"/>
            <a:r>
              <a:rPr lang="en-GB" sz="2400" b="1" u="sng" dirty="0">
                <a:solidFill>
                  <a:srgbClr val="FF0000"/>
                </a:solidFill>
              </a:rPr>
              <a:t>Success Criteria:</a:t>
            </a:r>
          </a:p>
          <a:p>
            <a:pPr algn="l"/>
            <a:r>
              <a:rPr lang="en-GB" sz="2400" b="1" dirty="0">
                <a:solidFill>
                  <a:srgbClr val="FF0000"/>
                </a:solidFill>
              </a:rPr>
              <a:t>I can ask and answer questions in Spanish about different topics</a:t>
            </a:r>
            <a:endParaRPr lang="en-GB" sz="2400" dirty="0">
              <a:solidFill>
                <a:srgbClr val="FF0000"/>
              </a:solidFill>
            </a:endParaRPr>
          </a:p>
          <a:p>
            <a:pPr algn="l"/>
            <a:r>
              <a:rPr lang="en-GB" sz="2400" b="1" dirty="0">
                <a:solidFill>
                  <a:srgbClr val="FF0000"/>
                </a:solidFill>
              </a:rPr>
              <a:t>I can create a role play using my Q&amp;A’s</a:t>
            </a:r>
          </a:p>
          <a:p>
            <a:pPr algn="l"/>
            <a:r>
              <a:rPr lang="en-GB" sz="2400" b="1" dirty="0">
                <a:solidFill>
                  <a:srgbClr val="FF0000"/>
                </a:solidFill>
              </a:rPr>
              <a:t>I can present my role play clearly and with a good Spanish accent</a:t>
            </a:r>
            <a:r>
              <a:rPr lang="en-GB" sz="2400" dirty="0">
                <a:solidFill>
                  <a:srgbClr val="FF0000"/>
                </a:solidFill>
              </a:rPr>
              <a:t>.</a:t>
            </a:r>
          </a:p>
        </p:txBody>
      </p:sp>
      <p:pic>
        <p:nvPicPr>
          <p:cNvPr id="1026" name="Picture 2" descr="Image result for dialogue cli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255168"/>
            <a:ext cx="1728192" cy="1382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DB9B82E-1ABE-448A-9E87-434B5838DBD3}"/>
              </a:ext>
            </a:extLst>
          </p:cNvPr>
          <p:cNvSpPr/>
          <p:nvPr/>
        </p:nvSpPr>
        <p:spPr>
          <a:xfrm>
            <a:off x="2987824" y="-29505"/>
            <a:ext cx="28392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Revisión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>
    <p:wheel spokes="3"/>
    <p:sndAc>
      <p:stSnd>
        <p:snd r:embed="rId2" name="click.wav"/>
      </p:stSnd>
    </p:sndAc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1268760"/>
            <a:ext cx="7822333" cy="5302027"/>
          </a:xfrm>
          <a:prstGeom prst="rect">
            <a:avLst/>
          </a:prstGeom>
        </p:spPr>
      </p:pic>
      <p:pic>
        <p:nvPicPr>
          <p:cNvPr id="4" name="Picture 4" descr="C:\Users\DPalmen\AppData\Local\Microsoft\Windows\Temporary Internet Files\Content.IE5\19BQHT2S\MC900433934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0222"/>
            <a:ext cx="1152128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485657" y="201212"/>
            <a:ext cx="526137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Juega </a:t>
            </a:r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con </a:t>
            </a:r>
            <a:r>
              <a:rPr lang="en-US" sz="32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tu</a:t>
            </a:r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compañero</a:t>
            </a:r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/ a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1124" y="201212"/>
            <a:ext cx="780048" cy="78353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72400" y="507798"/>
            <a:ext cx="849581" cy="64541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A3A3868-B529-4AB4-A1EE-ED4265821226}"/>
              </a:ext>
            </a:extLst>
          </p:cNvPr>
          <p:cNvSpPr txBox="1"/>
          <p:nvPr/>
        </p:nvSpPr>
        <p:spPr>
          <a:xfrm>
            <a:off x="2051720" y="785987"/>
            <a:ext cx="5149404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1800" dirty="0"/>
              <a:t>A snakes and ladders game using your Spanish.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F6133B8-4C34-4C82-8ACA-B5CC5B51A377}"/>
              </a:ext>
            </a:extLst>
          </p:cNvPr>
          <p:cNvSpPr txBox="1"/>
          <p:nvPr/>
        </p:nvSpPr>
        <p:spPr>
          <a:xfrm>
            <a:off x="7757041" y="1844824"/>
            <a:ext cx="1224136" cy="289310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1400" dirty="0"/>
              <a:t>Some support vocabulary</a:t>
            </a:r>
          </a:p>
          <a:p>
            <a:endParaRPr lang="en-GB" sz="1400" dirty="0"/>
          </a:p>
          <a:p>
            <a:r>
              <a:rPr lang="en-GB" sz="1400" dirty="0" err="1"/>
              <a:t>hermano</a:t>
            </a:r>
            <a:r>
              <a:rPr lang="en-GB" sz="1400" dirty="0"/>
              <a:t> /a</a:t>
            </a:r>
          </a:p>
          <a:p>
            <a:r>
              <a:rPr lang="en-GB" sz="1400" dirty="0" err="1"/>
              <a:t>feo</a:t>
            </a:r>
            <a:endParaRPr lang="en-GB" sz="1400" dirty="0"/>
          </a:p>
          <a:p>
            <a:r>
              <a:rPr lang="en-GB" sz="1400" dirty="0" err="1"/>
              <a:t>ojos</a:t>
            </a:r>
            <a:endParaRPr lang="en-GB" sz="1400" dirty="0"/>
          </a:p>
          <a:p>
            <a:r>
              <a:rPr lang="en-GB" sz="1400" dirty="0" err="1"/>
              <a:t>pelo</a:t>
            </a:r>
            <a:endParaRPr lang="en-GB" sz="1400" dirty="0"/>
          </a:p>
          <a:p>
            <a:r>
              <a:rPr lang="en-GB" sz="1400" dirty="0" err="1"/>
              <a:t>grande</a:t>
            </a:r>
            <a:endParaRPr lang="en-GB" sz="1400" dirty="0"/>
          </a:p>
          <a:p>
            <a:r>
              <a:rPr lang="en-GB" sz="1400" dirty="0" err="1"/>
              <a:t>años</a:t>
            </a:r>
            <a:endParaRPr lang="en-GB" sz="1400" dirty="0"/>
          </a:p>
          <a:p>
            <a:r>
              <a:rPr lang="en-GB" sz="1400" dirty="0"/>
              <a:t>me </a:t>
            </a:r>
            <a:r>
              <a:rPr lang="en-GB" sz="1400" dirty="0" err="1"/>
              <a:t>gusta</a:t>
            </a:r>
            <a:endParaRPr lang="en-GB" sz="1400" dirty="0"/>
          </a:p>
          <a:p>
            <a:r>
              <a:rPr lang="en-GB" sz="1400" dirty="0"/>
              <a:t>piscina</a:t>
            </a:r>
          </a:p>
          <a:p>
            <a:r>
              <a:rPr lang="en-GB" sz="1400" dirty="0" err="1"/>
              <a:t>escuela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16796953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85841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8693" y="112928"/>
            <a:ext cx="870345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sng" strike="noStrike" kern="1200" cap="none" spc="0" normalizeH="0" baseline="0" noProof="0" dirty="0" err="1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Diálogo</a:t>
            </a:r>
            <a:r>
              <a:rPr kumimoji="0" lang="en-US" sz="3200" b="1" i="0" u="sng" strike="noStrike" kern="1200" cap="none" spc="0" normalizeH="0" baseline="0" noProof="0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 – independent writing - whiteboard.</a:t>
            </a:r>
          </a:p>
        </p:txBody>
      </p:sp>
      <p:sp>
        <p:nvSpPr>
          <p:cNvPr id="3" name="Oval Callout 2"/>
          <p:cNvSpPr/>
          <p:nvPr/>
        </p:nvSpPr>
        <p:spPr>
          <a:xfrm>
            <a:off x="1278029" y="1218949"/>
            <a:ext cx="3942043" cy="864667"/>
          </a:xfrm>
          <a:prstGeom prst="wedgeEllipseCallout">
            <a:avLst>
              <a:gd name="adj1" fmla="val -61299"/>
              <a:gd name="adj2" fmla="val 67257"/>
            </a:avLst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Hello! How are you?</a:t>
            </a:r>
          </a:p>
        </p:txBody>
      </p:sp>
      <p:sp>
        <p:nvSpPr>
          <p:cNvPr id="4" name="Rectangular Callout 3"/>
          <p:cNvSpPr/>
          <p:nvPr/>
        </p:nvSpPr>
        <p:spPr>
          <a:xfrm>
            <a:off x="1451346" y="2275777"/>
            <a:ext cx="3326802" cy="453243"/>
          </a:xfrm>
          <a:prstGeom prst="wedgeRectCallout">
            <a:avLst>
              <a:gd name="adj1" fmla="val 62175"/>
              <a:gd name="adj2" fmla="val 72626"/>
            </a:avLst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I’m fine!</a:t>
            </a:r>
          </a:p>
        </p:txBody>
      </p:sp>
      <p:sp>
        <p:nvSpPr>
          <p:cNvPr id="5" name="Oval Callout 4"/>
          <p:cNvSpPr/>
          <p:nvPr/>
        </p:nvSpPr>
        <p:spPr>
          <a:xfrm>
            <a:off x="1221930" y="3063775"/>
            <a:ext cx="4286174" cy="701524"/>
          </a:xfrm>
          <a:prstGeom prst="wedgeEllipseCallout">
            <a:avLst>
              <a:gd name="adj1" fmla="val -61299"/>
              <a:gd name="adj2" fmla="val 67257"/>
            </a:avLst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What is your name?</a:t>
            </a:r>
          </a:p>
        </p:txBody>
      </p:sp>
      <p:sp>
        <p:nvSpPr>
          <p:cNvPr id="6" name="Rectangular Callout 5"/>
          <p:cNvSpPr/>
          <p:nvPr/>
        </p:nvSpPr>
        <p:spPr>
          <a:xfrm>
            <a:off x="1278028" y="4007243"/>
            <a:ext cx="3654012" cy="645893"/>
          </a:xfrm>
          <a:prstGeom prst="wedgeRectCallout">
            <a:avLst>
              <a:gd name="adj1" fmla="val 62175"/>
              <a:gd name="adj2" fmla="val 72626"/>
            </a:avLst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My name is ______.  </a:t>
            </a:r>
          </a:p>
        </p:txBody>
      </p:sp>
      <p:sp>
        <p:nvSpPr>
          <p:cNvPr id="8" name="Rectangular Callout 7"/>
          <p:cNvSpPr/>
          <p:nvPr/>
        </p:nvSpPr>
        <p:spPr>
          <a:xfrm>
            <a:off x="1216569" y="5860413"/>
            <a:ext cx="3859487" cy="508558"/>
          </a:xfrm>
          <a:prstGeom prst="wedgeRectCallout">
            <a:avLst>
              <a:gd name="adj1" fmla="val 62175"/>
              <a:gd name="adj2" fmla="val 72626"/>
            </a:avLst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Yes, I have two sisters.</a:t>
            </a:r>
          </a:p>
        </p:txBody>
      </p:sp>
      <p:sp>
        <p:nvSpPr>
          <p:cNvPr id="9" name="Oval Callout 8"/>
          <p:cNvSpPr/>
          <p:nvPr/>
        </p:nvSpPr>
        <p:spPr>
          <a:xfrm>
            <a:off x="1009982" y="4883783"/>
            <a:ext cx="4498121" cy="725197"/>
          </a:xfrm>
          <a:prstGeom prst="wedgeEllipseCallout">
            <a:avLst>
              <a:gd name="adj1" fmla="val -61299"/>
              <a:gd name="adj2" fmla="val 67257"/>
            </a:avLst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Do you have brothers and sisters? </a:t>
            </a:r>
          </a:p>
        </p:txBody>
      </p:sp>
      <p:sp>
        <p:nvSpPr>
          <p:cNvPr id="10" name="Rectangle 9"/>
          <p:cNvSpPr/>
          <p:nvPr/>
        </p:nvSpPr>
        <p:spPr>
          <a:xfrm>
            <a:off x="278693" y="1218950"/>
            <a:ext cx="73129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A.-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46820" y="2204864"/>
            <a:ext cx="59503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B.-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11669" y="3183705"/>
            <a:ext cx="59503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A.-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46820" y="4099356"/>
            <a:ext cx="59503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B.-</a:t>
            </a:r>
          </a:p>
        </p:txBody>
      </p:sp>
      <p:sp>
        <p:nvSpPr>
          <p:cNvPr id="20" name="Rectangle 19"/>
          <p:cNvSpPr/>
          <p:nvPr/>
        </p:nvSpPr>
        <p:spPr>
          <a:xfrm>
            <a:off x="311669" y="4953993"/>
            <a:ext cx="73129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A.-</a:t>
            </a:r>
          </a:p>
        </p:txBody>
      </p:sp>
      <p:sp>
        <p:nvSpPr>
          <p:cNvPr id="7" name="Rectangle 6"/>
          <p:cNvSpPr/>
          <p:nvPr/>
        </p:nvSpPr>
        <p:spPr>
          <a:xfrm>
            <a:off x="5108671" y="3859744"/>
            <a:ext cx="406233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Remember your upside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down question marks and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exclamation marks!</a:t>
            </a: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2932178"/>
            <a:ext cx="815194" cy="690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346820" y="5883859"/>
            <a:ext cx="59503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B.-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9330D59-7763-4949-A897-13545A52EB83}"/>
              </a:ext>
            </a:extLst>
          </p:cNvPr>
          <p:cNvSpPr txBox="1"/>
          <p:nvPr/>
        </p:nvSpPr>
        <p:spPr>
          <a:xfrm>
            <a:off x="5362887" y="2295696"/>
            <a:ext cx="355390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1800" dirty="0">
                <a:solidFill>
                  <a:prstClr val="black"/>
                </a:solidFill>
              </a:rPr>
              <a:t>Can you remember your Spanish dialogue from last week?.</a:t>
            </a:r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3882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2"/>
          <p:cNvSpPr>
            <a:spLocks noGrp="1"/>
          </p:cNvSpPr>
          <p:nvPr>
            <p:ph type="title"/>
          </p:nvPr>
        </p:nvSpPr>
        <p:spPr>
          <a:xfrm>
            <a:off x="179388" y="2420938"/>
            <a:ext cx="8697912" cy="1143000"/>
          </a:xfrm>
        </p:spPr>
        <p:txBody>
          <a:bodyPr/>
          <a:lstStyle/>
          <a:p>
            <a:r>
              <a:rPr lang="en-GB" altLang="en-US" sz="2800" b="1"/>
              <a:t>L.I.: To use strategies to memorise vocabulary and express likes and dislikes.</a:t>
            </a:r>
            <a:r>
              <a:rPr lang="en-GB" altLang="en-US" sz="2800"/>
              <a:t/>
            </a:r>
            <a:br>
              <a:rPr lang="en-GB" altLang="en-US" sz="2800"/>
            </a:br>
            <a:r>
              <a:rPr lang="en-GB" altLang="en-US" sz="2800" b="1"/>
              <a:t>Context: name subjects in the school.</a:t>
            </a:r>
            <a:endParaRPr lang="en-US" altLang="en-US" sz="2800"/>
          </a:p>
        </p:txBody>
      </p:sp>
      <p:pic>
        <p:nvPicPr>
          <p:cNvPr id="4099" name="Picture 46" descr="espag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5516563"/>
            <a:ext cx="1296988" cy="957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WordArt 4"/>
          <p:cNvSpPr>
            <a:spLocks noChangeArrowheads="1" noChangeShapeType="1" noTextEdit="1"/>
          </p:cNvSpPr>
          <p:nvPr/>
        </p:nvSpPr>
        <p:spPr bwMode="auto">
          <a:xfrm>
            <a:off x="971550" y="404813"/>
            <a:ext cx="7273925" cy="17668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0" cap="none" spc="0" normalizeH="0" baseline="0" noProof="0" dirty="0">
                <a:ln w="2857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t>Las </a:t>
            </a:r>
            <a:r>
              <a:rPr kumimoji="0" lang="en-GB" sz="3600" b="0" i="0" u="none" strike="noStrike" kern="10" cap="none" spc="0" normalizeH="0" baseline="0" noProof="0" dirty="0" err="1">
                <a:ln w="2857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t>Asignaturas</a:t>
            </a:r>
            <a:endParaRPr kumimoji="0" lang="en-GB" sz="3600" b="0" i="0" u="none" strike="noStrike" kern="10" cap="none" spc="0" normalizeH="0" baseline="0" noProof="0" dirty="0">
              <a:ln w="28575">
                <a:solidFill>
                  <a:srgbClr val="0000FF"/>
                </a:solidFill>
                <a:round/>
                <a:headEnd/>
                <a:tailEnd/>
              </a:ln>
              <a:solidFill>
                <a:srgbClr val="FF0000"/>
              </a:solidFill>
              <a:effectLst/>
              <a:uLnTx/>
              <a:uFillTx/>
              <a:latin typeface="Arial Black"/>
              <a:ea typeface="+mn-ea"/>
              <a:cs typeface="+mn-cs"/>
            </a:endParaRPr>
          </a:p>
        </p:txBody>
      </p:sp>
      <p:pic>
        <p:nvPicPr>
          <p:cNvPr id="4101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5445125"/>
            <a:ext cx="1031875" cy="103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5661025"/>
            <a:ext cx="960438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4103" name="Rectangle 9"/>
          <p:cNvSpPr>
            <a:spLocks noChangeArrowheads="1"/>
          </p:cNvSpPr>
          <p:nvPr/>
        </p:nvSpPr>
        <p:spPr bwMode="auto">
          <a:xfrm>
            <a:off x="900113" y="3716338"/>
            <a:ext cx="7920037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Calibri" pitchFamily="34" charset="0"/>
                <a:cs typeface="Avenir-Book"/>
              </a:rPr>
              <a:t>SUCCESS CRITERIA: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Calibri" pitchFamily="34" charset="0"/>
                <a:cs typeface="Avenir-Book"/>
              </a:rPr>
              <a:t>I can name at least 6 subjects (ask a partner to test you)</a:t>
            </a:r>
            <a:endParaRPr kumimoji="0" lang="en-GB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Calibri" pitchFamily="34" charset="0"/>
              <a:cs typeface="Avenir-Book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Calibri" pitchFamily="34" charset="0"/>
                <a:cs typeface="Avenir-Book"/>
              </a:rPr>
              <a:t>I can ask someone about what subjects they like and don</a:t>
            </a:r>
            <a:r>
              <a:rPr kumimoji="0" lang="en-GB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Calibri" pitchFamily="34" charset="0"/>
                <a:cs typeface="Avenir-Book"/>
              </a:rPr>
              <a:t>’</a:t>
            </a:r>
            <a:r>
              <a:rPr kumimoji="0" lang="en-GB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Calibri" pitchFamily="34" charset="0"/>
                <a:cs typeface="Avenir-Book"/>
              </a:rPr>
              <a:t>t like.</a:t>
            </a:r>
            <a:endParaRPr kumimoji="0" lang="en-GB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Calibri" pitchFamily="34" charset="0"/>
              <a:cs typeface="Avenir-Book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Calibri" pitchFamily="34" charset="0"/>
                <a:cs typeface="Avenir-Book"/>
              </a:rPr>
              <a:t>I can say what subjects I like and don</a:t>
            </a:r>
            <a:r>
              <a:rPr kumimoji="0" lang="en-GB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Calibri" pitchFamily="34" charset="0"/>
                <a:cs typeface="Avenir-Book"/>
              </a:rPr>
              <a:t>’</a:t>
            </a:r>
            <a:r>
              <a:rPr kumimoji="0" lang="en-GB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Calibri" pitchFamily="34" charset="0"/>
                <a:cs typeface="Avenir-Book"/>
              </a:rPr>
              <a:t>t like.</a:t>
            </a:r>
            <a:endParaRPr kumimoji="0" lang="en-GB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Calibri" pitchFamily="34" charset="0"/>
              <a:cs typeface="Avenir-Book"/>
            </a:endParaRPr>
          </a:p>
        </p:txBody>
      </p:sp>
      <p:pic>
        <p:nvPicPr>
          <p:cNvPr id="4104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5445125"/>
            <a:ext cx="936625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A2CC14D-DD8D-41AD-AFC3-F0CC2E616CF9}"/>
              </a:ext>
            </a:extLst>
          </p:cNvPr>
          <p:cNvSpPr/>
          <p:nvPr/>
        </p:nvSpPr>
        <p:spPr>
          <a:xfrm>
            <a:off x="7148430" y="11967"/>
            <a:ext cx="156703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+mn-cs"/>
              </a:rPr>
              <a:t>Week 2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6575" y="4958556"/>
            <a:ext cx="1365250" cy="1306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2924175"/>
            <a:ext cx="1296987" cy="126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5238" y="1204913"/>
            <a:ext cx="1995487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1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2976" y="4814888"/>
            <a:ext cx="1160462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2325" y="1295400"/>
            <a:ext cx="2124075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3141663"/>
            <a:ext cx="1655762" cy="108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1" name="Picture 8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2924175"/>
            <a:ext cx="958850" cy="151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2" name="TextBox 16"/>
          <p:cNvSpPr txBox="1">
            <a:spLocks noChangeArrowheads="1"/>
          </p:cNvSpPr>
          <p:nvPr/>
        </p:nvSpPr>
        <p:spPr bwMode="auto">
          <a:xfrm>
            <a:off x="1281113" y="268288"/>
            <a:ext cx="290335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Me </a:t>
            </a:r>
            <a:r>
              <a:rPr kumimoji="0" lang="en-GB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gusta</a:t>
            </a:r>
            <a:r>
              <a:rPr kumimoji="0" lang="en-GB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…..</a:t>
            </a:r>
          </a:p>
        </p:txBody>
      </p:sp>
      <p:pic>
        <p:nvPicPr>
          <p:cNvPr id="8203" name="Picture 9" descr="http://t2.gstatic.com/images?q=tbn:ANd9GcRZMWmvgGillZoAry3m_jNRbFmawp6mrnhwgRtmiCg91VxoaE969A:images.clipartpanda.com/heart-clip-art-valentine_heart_29-1969px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75" y="234950"/>
            <a:ext cx="769938" cy="71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6">
            <a:extLst>
              <a:ext uri="{FF2B5EF4-FFF2-40B4-BE49-F238E27FC236}">
                <a16:creationId xmlns:a16="http://schemas.microsoft.com/office/drawing/2014/main" id="{715FF605-69B6-4B1A-9EE7-5EE4C23005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134" y="5157192"/>
            <a:ext cx="318548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Me </a:t>
            </a:r>
            <a:r>
              <a:rPr kumimoji="0" lang="en-GB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gusta</a:t>
            </a:r>
            <a:r>
              <a:rPr kumimoji="0" lang="en-GB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n</a:t>
            </a:r>
            <a:r>
              <a:rPr kumimoji="0" lang="en-GB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…..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B1F583D-1A9B-4D5C-98F5-51CE5BF50851}"/>
              </a:ext>
            </a:extLst>
          </p:cNvPr>
          <p:cNvCxnSpPr>
            <a:cxnSpLocks/>
          </p:cNvCxnSpPr>
          <p:nvPr/>
        </p:nvCxnSpPr>
        <p:spPr>
          <a:xfrm flipV="1">
            <a:off x="462113" y="4653136"/>
            <a:ext cx="7998319" cy="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B4A2535C-176C-453B-81D3-4D4011A06A53}"/>
              </a:ext>
            </a:extLst>
          </p:cNvPr>
          <p:cNvSpPr txBox="1"/>
          <p:nvPr/>
        </p:nvSpPr>
        <p:spPr>
          <a:xfrm>
            <a:off x="4216400" y="165463"/>
            <a:ext cx="3168352" cy="33855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1600" dirty="0"/>
              <a:t>Listen and repeat several times.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89612FE-7889-4D65-B6F8-2F96961C10AE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b="11984"/>
          <a:stretch/>
        </p:blipFill>
        <p:spPr>
          <a:xfrm>
            <a:off x="6931074" y="2985664"/>
            <a:ext cx="1529358" cy="1346071"/>
          </a:xfrm>
          <a:prstGeom prst="rect">
            <a:avLst/>
          </a:prstGeom>
        </p:spPr>
      </p:pic>
      <p:pic>
        <p:nvPicPr>
          <p:cNvPr id="9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F430C57-6EFE-4F3F-8C22-1F9186EFD5C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7695753" y="109476"/>
            <a:ext cx="487363" cy="48736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7B719F9-47A6-4ABB-AE5A-02016B8ADE18}"/>
              </a:ext>
            </a:extLst>
          </p:cNvPr>
          <p:cNvSpPr txBox="1"/>
          <p:nvPr/>
        </p:nvSpPr>
        <p:spPr>
          <a:xfrm>
            <a:off x="7375430" y="4909041"/>
            <a:ext cx="12241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The “n” is added when the nouns (subjects) are plural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E58F00D5-27F9-4B45-BD9A-7DCEFFA94DDF}"/>
              </a:ext>
            </a:extLst>
          </p:cNvPr>
          <p:cNvSpPr/>
          <p:nvPr/>
        </p:nvSpPr>
        <p:spPr>
          <a:xfrm>
            <a:off x="7222819" y="4822106"/>
            <a:ext cx="1529358" cy="19720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Why has an “n” been added for these two subjects?. Click to check your answer.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64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1056" y="4628495"/>
            <a:ext cx="1365250" cy="112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4006" y="2444095"/>
            <a:ext cx="1296987" cy="126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1043371"/>
            <a:ext cx="1224262" cy="806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1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433" y="4555767"/>
            <a:ext cx="1160462" cy="151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1044613"/>
            <a:ext cx="1439565" cy="8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1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718" y="2659995"/>
            <a:ext cx="1223963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9224" name="Picture 9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2643" y="2491720"/>
            <a:ext cx="1654175" cy="108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5" name="Picture 8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756" y="2425045"/>
            <a:ext cx="960437" cy="151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6" name="TextBox 15"/>
          <p:cNvSpPr txBox="1">
            <a:spLocks noChangeArrowheads="1"/>
          </p:cNvSpPr>
          <p:nvPr/>
        </p:nvSpPr>
        <p:spPr bwMode="auto">
          <a:xfrm>
            <a:off x="1899443" y="1799570"/>
            <a:ext cx="1981633" cy="52322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El</a:t>
            </a:r>
            <a:r>
              <a:rPr kumimoji="0" lang="en-GB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</a:t>
            </a:r>
            <a:r>
              <a:rPr kumimoji="0" lang="en-GB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español</a:t>
            </a:r>
            <a:endParaRPr kumimoji="0" lang="en-GB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9227" name="TextBox 16"/>
          <p:cNvSpPr txBox="1">
            <a:spLocks noChangeArrowheads="1"/>
          </p:cNvSpPr>
          <p:nvPr/>
        </p:nvSpPr>
        <p:spPr bwMode="auto">
          <a:xfrm>
            <a:off x="4914106" y="1777345"/>
            <a:ext cx="1760418" cy="52322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El</a:t>
            </a:r>
            <a:r>
              <a:rPr kumimoji="0" lang="en-GB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 </a:t>
            </a:r>
            <a:r>
              <a:rPr kumimoji="0" lang="en-GB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inglés</a:t>
            </a:r>
            <a:endParaRPr kumimoji="0" lang="en-GB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9228" name="TextBox 21"/>
          <p:cNvSpPr txBox="1">
            <a:spLocks noChangeArrowheads="1"/>
          </p:cNvSpPr>
          <p:nvPr/>
        </p:nvSpPr>
        <p:spPr bwMode="auto">
          <a:xfrm>
            <a:off x="6803231" y="3883958"/>
            <a:ext cx="1843774" cy="830997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La</a:t>
            </a:r>
            <a:r>
              <a:rPr kumimoji="0" lang="en-GB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informática</a:t>
            </a:r>
            <a:endParaRPr kumimoji="0" lang="en-GB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9229" name="TextBox 22"/>
          <p:cNvSpPr txBox="1">
            <a:spLocks noChangeArrowheads="1"/>
          </p:cNvSpPr>
          <p:nvPr/>
        </p:nvSpPr>
        <p:spPr bwMode="auto">
          <a:xfrm>
            <a:off x="909638" y="4183063"/>
            <a:ext cx="1739579" cy="46166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La</a:t>
            </a:r>
            <a:r>
              <a:rPr kumimoji="0" lang="en-GB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</a:t>
            </a:r>
            <a:r>
              <a:rPr kumimoji="0" lang="en-GB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historia</a:t>
            </a:r>
            <a:endParaRPr kumimoji="0" lang="en-GB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9230" name="TextBox 23"/>
          <p:cNvSpPr txBox="1">
            <a:spLocks noChangeArrowheads="1"/>
          </p:cNvSpPr>
          <p:nvPr/>
        </p:nvSpPr>
        <p:spPr bwMode="auto">
          <a:xfrm>
            <a:off x="2823368" y="3833158"/>
            <a:ext cx="1569660" cy="830997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La</a:t>
            </a:r>
            <a:r>
              <a:rPr kumimoji="0" lang="en-GB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geografía</a:t>
            </a:r>
            <a:endParaRPr kumimoji="0" lang="en-GB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9231" name="TextBox 25"/>
          <p:cNvSpPr txBox="1">
            <a:spLocks noChangeArrowheads="1"/>
          </p:cNvSpPr>
          <p:nvPr/>
        </p:nvSpPr>
        <p:spPr bwMode="auto">
          <a:xfrm>
            <a:off x="4941093" y="3833158"/>
            <a:ext cx="1689886" cy="46166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La</a:t>
            </a:r>
            <a:r>
              <a:rPr kumimoji="0" lang="en-GB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</a:t>
            </a:r>
            <a:r>
              <a:rPr kumimoji="0" lang="en-GB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música</a:t>
            </a:r>
            <a:endParaRPr kumimoji="0" lang="en-GB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9232" name="TextBox 27"/>
          <p:cNvSpPr txBox="1">
            <a:spLocks noChangeArrowheads="1"/>
          </p:cNvSpPr>
          <p:nvPr/>
        </p:nvSpPr>
        <p:spPr bwMode="auto">
          <a:xfrm>
            <a:off x="749238" y="6194722"/>
            <a:ext cx="3435474" cy="52322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Las</a:t>
            </a:r>
            <a:r>
              <a:rPr kumimoji="0" lang="en-GB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</a:t>
            </a:r>
            <a:r>
              <a:rPr kumimoji="0" lang="en-GB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matemáticas</a:t>
            </a:r>
            <a:endParaRPr kumimoji="0" lang="en-GB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9233" name="TextBox 28"/>
          <p:cNvSpPr txBox="1">
            <a:spLocks noChangeArrowheads="1"/>
          </p:cNvSpPr>
          <p:nvPr/>
        </p:nvSpPr>
        <p:spPr bwMode="auto">
          <a:xfrm>
            <a:off x="4417756" y="6132988"/>
            <a:ext cx="2629226" cy="52322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Las</a:t>
            </a:r>
            <a:r>
              <a:rPr kumimoji="0" lang="en-GB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</a:t>
            </a:r>
            <a:r>
              <a:rPr kumimoji="0" lang="en-GB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ciencias</a:t>
            </a:r>
            <a:endParaRPr kumimoji="0" lang="en-GB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8" name="Horizontal Scroll 17"/>
          <p:cNvSpPr/>
          <p:nvPr/>
        </p:nvSpPr>
        <p:spPr>
          <a:xfrm rot="21035619">
            <a:off x="6978337" y="143449"/>
            <a:ext cx="1871663" cy="1412875"/>
          </a:xfrm>
          <a:prstGeom prst="horizontalScroll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Cognates: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words similar to English</a:t>
            </a:r>
          </a:p>
        </p:txBody>
      </p:sp>
      <p:sp>
        <p:nvSpPr>
          <p:cNvPr id="9235" name="TextBox 16"/>
          <p:cNvSpPr txBox="1">
            <a:spLocks noChangeArrowheads="1"/>
          </p:cNvSpPr>
          <p:nvPr/>
        </p:nvSpPr>
        <p:spPr bwMode="auto">
          <a:xfrm>
            <a:off x="1116013" y="247978"/>
            <a:ext cx="38703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Me </a:t>
            </a:r>
            <a:r>
              <a:rPr kumimoji="0" lang="en-GB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gusta</a:t>
            </a:r>
            <a:r>
              <a:rPr kumimoji="0" lang="en-GB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/</a:t>
            </a:r>
            <a:r>
              <a:rPr kumimoji="0" lang="en-GB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n</a:t>
            </a:r>
            <a:r>
              <a:rPr kumimoji="0" lang="en-GB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…..</a:t>
            </a:r>
          </a:p>
        </p:txBody>
      </p:sp>
      <p:pic>
        <p:nvPicPr>
          <p:cNvPr id="9236" name="Picture 9" descr="http://t2.gstatic.com/images?q=tbn:ANd9GcRZMWmvgGillZoAry3m_jNRbFmawp6mrnhwgRtmiCg91VxoaE969A:images.clipartpanda.com/heart-clip-art-valentine_heart_29-1969px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075" y="287338"/>
            <a:ext cx="479425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Horizontal Scroll 20"/>
          <p:cNvSpPr/>
          <p:nvPr/>
        </p:nvSpPr>
        <p:spPr>
          <a:xfrm rot="21035619">
            <a:off x="6858975" y="4863870"/>
            <a:ext cx="2124005" cy="1412875"/>
          </a:xfrm>
          <a:prstGeom prst="horizontalScroll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Determiners – the: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800" b="1" dirty="0">
                <a:solidFill>
                  <a:srgbClr val="000000"/>
                </a:solidFill>
                <a:latin typeface="Arial"/>
              </a:rPr>
              <a:t>(</a:t>
            </a:r>
            <a:r>
              <a:rPr lang="en-GB" sz="1800" b="1" dirty="0" err="1">
                <a:solidFill>
                  <a:srgbClr val="000000"/>
                </a:solidFill>
                <a:latin typeface="Arial"/>
              </a:rPr>
              <a:t>masc</a:t>
            </a:r>
            <a:r>
              <a:rPr lang="en-GB" sz="1800" b="1" dirty="0">
                <a:solidFill>
                  <a:srgbClr val="000000"/>
                </a:solidFill>
                <a:latin typeface="Arial"/>
              </a:rPr>
              <a:t>) 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el /  los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(fem) la</a:t>
            </a:r>
            <a:r>
              <a:rPr kumimoji="0" lang="en-GB" sz="18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/ las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4DBC6B6-A7F2-4660-A046-0F0F50C8136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4117828" y="127328"/>
            <a:ext cx="487363" cy="487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7671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8" grpId="0" animBg="1"/>
      <p:bldP spid="2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5084763"/>
            <a:ext cx="1365250" cy="1306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3068638"/>
            <a:ext cx="1296987" cy="126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5238" y="1204913"/>
            <a:ext cx="1995487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4868863"/>
            <a:ext cx="1160462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2325" y="1295400"/>
            <a:ext cx="2124075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1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3141663"/>
            <a:ext cx="1222375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11272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3068638"/>
            <a:ext cx="1655762" cy="108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3" name="Picture 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2924175"/>
            <a:ext cx="958850" cy="151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4" name="TextBox 16"/>
          <p:cNvSpPr txBox="1">
            <a:spLocks noChangeArrowheads="1"/>
          </p:cNvSpPr>
          <p:nvPr/>
        </p:nvSpPr>
        <p:spPr bwMode="auto">
          <a:xfrm>
            <a:off x="1281113" y="268288"/>
            <a:ext cx="331311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Me gusta/</a:t>
            </a:r>
            <a:r>
              <a:rPr kumimoji="0" lang="en-GB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n</a:t>
            </a:r>
            <a:r>
              <a:rPr kumimoji="0" lang="en-GB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…..</a:t>
            </a:r>
          </a:p>
        </p:txBody>
      </p:sp>
      <p:pic>
        <p:nvPicPr>
          <p:cNvPr id="11275" name="Picture 9" descr="http://t2.gstatic.com/images?q=tbn:ANd9GcRZMWmvgGillZoAry3m_jNRbFmawp6mrnhwgRtmiCg91VxoaE969A:images.clipartpanda.com/heart-clip-art-valentine_heart_29-1969px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34950"/>
            <a:ext cx="769938" cy="71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3FA8BA3-DBFB-4AC3-A38F-5C12D8AA596E}"/>
              </a:ext>
            </a:extLst>
          </p:cNvPr>
          <p:cNvSpPr txBox="1"/>
          <p:nvPr/>
        </p:nvSpPr>
        <p:spPr>
          <a:xfrm>
            <a:off x="5220072" y="234950"/>
            <a:ext cx="3528392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1600" dirty="0"/>
              <a:t>Can you remember your new Spanish words with look back at the previous slide?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74BD5D9A-4B0F-4AED-98BA-517BAF65F3BF}"/>
              </a:ext>
            </a:extLst>
          </p:cNvPr>
          <p:cNvGrpSpPr/>
          <p:nvPr/>
        </p:nvGrpSpPr>
        <p:grpSpPr>
          <a:xfrm>
            <a:off x="85159" y="42606"/>
            <a:ext cx="8901894" cy="3487743"/>
            <a:chOff x="85159" y="42606"/>
            <a:chExt cx="8901894" cy="3487743"/>
          </a:xfrm>
        </p:grpSpPr>
        <p:pic>
          <p:nvPicPr>
            <p:cNvPr id="3" name="Picture 2" descr="Image result for partner pair work clipart">
              <a:extLst>
                <a:ext uri="{FF2B5EF4-FFF2-40B4-BE49-F238E27FC236}">
                  <a16:creationId xmlns:a16="http://schemas.microsoft.com/office/drawing/2014/main" id="{B948C982-59F3-4305-AC8A-20E313F468C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928" r="8427" b="13522"/>
            <a:stretch/>
          </p:blipFill>
          <p:spPr bwMode="auto">
            <a:xfrm>
              <a:off x="85159" y="42606"/>
              <a:ext cx="8901894" cy="34877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291" name="TextBox 3"/>
            <p:cNvSpPr txBox="1">
              <a:spLocks noChangeArrowheads="1"/>
            </p:cNvSpPr>
            <p:nvPr/>
          </p:nvSpPr>
          <p:spPr bwMode="auto">
            <a:xfrm>
              <a:off x="1403648" y="537554"/>
              <a:ext cx="238238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</a:rPr>
                <a:t>¿</a:t>
              </a:r>
              <a:r>
                <a:rPr kumimoji="0" lang="en-GB" alt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</a:rPr>
                <a:t>Te</a:t>
              </a:r>
              <a:r>
                <a:rPr kumimoji="0" lang="en-GB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</a:rPr>
                <a:t> </a:t>
              </a:r>
              <a:r>
                <a:rPr kumimoji="0" lang="en-GB" alt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</a:rPr>
                <a:t>gusta</a:t>
              </a:r>
              <a:r>
                <a:rPr kumimoji="0" lang="en-GB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</a:rPr>
                <a:t>/n..?</a:t>
              </a:r>
            </a:p>
          </p:txBody>
        </p:sp>
        <p:sp>
          <p:nvSpPr>
            <p:cNvPr id="12292" name="TextBox 4"/>
            <p:cNvSpPr txBox="1">
              <a:spLocks noChangeArrowheads="1"/>
            </p:cNvSpPr>
            <p:nvPr/>
          </p:nvSpPr>
          <p:spPr bwMode="auto">
            <a:xfrm>
              <a:off x="5357971" y="692164"/>
              <a:ext cx="2886437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</a:rPr>
                <a:t>Si, me </a:t>
              </a:r>
              <a:r>
                <a:rPr kumimoji="0" lang="en-GB" alt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</a:rPr>
                <a:t>gusta</a:t>
              </a:r>
              <a:r>
                <a:rPr kumimoji="0" lang="en-GB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</a:rPr>
                <a:t>/n…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</a:rPr>
                <a:t>No me </a:t>
              </a:r>
              <a:r>
                <a:rPr kumimoji="0" lang="en-GB" alt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</a:rPr>
                <a:t>gusta</a:t>
              </a:r>
              <a:r>
                <a:rPr kumimoji="0" lang="en-GB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</a:rPr>
                <a:t>/n...</a:t>
              </a:r>
            </a:p>
          </p:txBody>
        </p:sp>
      </p:grpSp>
      <p:pic>
        <p:nvPicPr>
          <p:cNvPr id="12293" name="Picture 58" descr="http://t0.gstatic.com/images?q=tbn:ANd9GcR5U9thQbK4ZHRZsUGK2iDKj1bS1ICkPTUwlIR5nX2AEbJPRZq5:babyproofingyourmarriage.com/wp-content/uploads/2012/02/white-crossed-our-heart-no-love-no-heart-men-s-tees_design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2981" y="1126419"/>
            <a:ext cx="425186" cy="396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9" descr="http://t2.gstatic.com/images?q=tbn:ANd9GcRZMWmvgGillZoAry3m_jNRbFmawp6mrnhwgRtmiCg91VxoaE969A:images.clipartpanda.com/heart-clip-art-valentine_heart_29-1969px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1535" y="692164"/>
            <a:ext cx="425185" cy="370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82"/>
          <a:stretch/>
        </p:blipFill>
        <p:spPr bwMode="auto">
          <a:xfrm>
            <a:off x="1401590" y="3077427"/>
            <a:ext cx="5410668" cy="3811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6C42436-5F0B-4A0A-A8E0-FF5AB75E819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9049755">
            <a:off x="5510023" y="2483963"/>
            <a:ext cx="1162365" cy="867500"/>
          </a:xfrm>
          <a:prstGeom prst="rect">
            <a:avLst/>
          </a:prstGeom>
        </p:spPr>
      </p:pic>
      <p:pic>
        <p:nvPicPr>
          <p:cNvPr id="10" name="Picture 9" descr="http://t2.gstatic.com/images?q=tbn:ANd9GcRZMWmvgGillZoAry3m_jNRbFmawp6mrnhwgRtmiCg91VxoaE969A:images.clipartpanda.com/heart-clip-art-valentine_heart_29-1969px.png">
            <a:extLst>
              <a:ext uri="{FF2B5EF4-FFF2-40B4-BE49-F238E27FC236}">
                <a16:creationId xmlns:a16="http://schemas.microsoft.com/office/drawing/2014/main" id="{87B56A25-708D-49E1-934A-2A54A80422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602" y="422788"/>
            <a:ext cx="581948" cy="538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9AF65B7-FCDD-4F89-9D79-AEB949A8E575}"/>
              </a:ext>
            </a:extLst>
          </p:cNvPr>
          <p:cNvSpPr/>
          <p:nvPr/>
        </p:nvSpPr>
        <p:spPr>
          <a:xfrm>
            <a:off x="614898" y="203089"/>
            <a:ext cx="569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4E45A71-BF49-43D8-8633-BCFB49CF64A7}"/>
              </a:ext>
            </a:extLst>
          </p:cNvPr>
          <p:cNvSpPr/>
          <p:nvPr/>
        </p:nvSpPr>
        <p:spPr>
          <a:xfrm>
            <a:off x="4759891" y="10057"/>
            <a:ext cx="119616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Adivina</a:t>
            </a:r>
            <a:endParaRPr lang="en-US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Callout: Right Arrow 5">
            <a:extLst>
              <a:ext uri="{FF2B5EF4-FFF2-40B4-BE49-F238E27FC236}">
                <a16:creationId xmlns:a16="http://schemas.microsoft.com/office/drawing/2014/main" id="{0B7911F1-E408-4258-B874-37A5E1572528}"/>
              </a:ext>
            </a:extLst>
          </p:cNvPr>
          <p:cNvSpPr/>
          <p:nvPr/>
        </p:nvSpPr>
        <p:spPr>
          <a:xfrm rot="2233293" flipH="1">
            <a:off x="6008825" y="3399213"/>
            <a:ext cx="2071786" cy="872159"/>
          </a:xfrm>
          <a:prstGeom prst="righ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ysClr val="windowText" lastClr="000000"/>
                </a:solidFill>
              </a:rPr>
              <a:t>puntos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C39BD43-F44D-4D76-B323-6CEFEF178C00}"/>
              </a:ext>
            </a:extLst>
          </p:cNvPr>
          <p:cNvSpPr txBox="1"/>
          <p:nvPr/>
        </p:nvSpPr>
        <p:spPr>
          <a:xfrm>
            <a:off x="156947" y="2233062"/>
            <a:ext cx="1266515" cy="427809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1600" dirty="0"/>
              <a:t>Practise questioning a partner to guess their subject – use the starter bubbles to help you complete the question and the answer. Listen to the example.</a:t>
            </a:r>
          </a:p>
        </p:txBody>
      </p:sp>
      <p:pic>
        <p:nvPicPr>
          <p:cNvPr id="8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241E6F9-9724-43BD-A99E-EE491085D3A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282614" y="906975"/>
            <a:ext cx="487363" cy="48736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7620DC4-51C5-4D85-A011-7447CFF5718B}"/>
              </a:ext>
            </a:extLst>
          </p:cNvPr>
          <p:cNvSpPr txBox="1"/>
          <p:nvPr/>
        </p:nvSpPr>
        <p:spPr>
          <a:xfrm>
            <a:off x="7308304" y="4941168"/>
            <a:ext cx="1440160" cy="132343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1600" dirty="0"/>
              <a:t>Create a points system for your guessing game.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79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3500438"/>
            <a:ext cx="8367181" cy="2449512"/>
          </a:xfrm>
        </p:spPr>
        <p:txBody>
          <a:bodyPr/>
          <a:lstStyle/>
          <a:p>
            <a:r>
              <a:rPr lang="en-GB" altLang="en-US" dirty="0"/>
              <a:t>Hola, me </a:t>
            </a:r>
            <a:r>
              <a:rPr lang="en-GB" altLang="en-US" dirty="0" err="1"/>
              <a:t>llamo</a:t>
            </a:r>
            <a:r>
              <a:rPr lang="en-GB" altLang="en-US" dirty="0"/>
              <a:t> Se</a:t>
            </a:r>
            <a:r>
              <a:rPr lang="en-US" altLang="en-US" dirty="0">
                <a:cs typeface="Arial" pitchFamily="34" charset="0"/>
              </a:rPr>
              <a:t>ñ</a:t>
            </a:r>
            <a:r>
              <a:rPr lang="en-GB" altLang="en-US" dirty="0" err="1"/>
              <a:t>orita</a:t>
            </a:r>
            <a:r>
              <a:rPr lang="en-GB" altLang="en-US" dirty="0"/>
              <a:t> P</a:t>
            </a:r>
            <a:r>
              <a:rPr lang="en-US" altLang="en-US" dirty="0">
                <a:cs typeface="Arial" pitchFamily="34" charset="0"/>
              </a:rPr>
              <a:t>é</a:t>
            </a:r>
            <a:r>
              <a:rPr lang="en-GB" altLang="en-US" dirty="0" err="1"/>
              <a:t>rez</a:t>
            </a:r>
            <a:r>
              <a:rPr lang="en-GB" altLang="en-US" dirty="0"/>
              <a:t>. Me    </a:t>
            </a:r>
            <a:r>
              <a:rPr lang="en-GB" altLang="en-US" dirty="0" err="1"/>
              <a:t>encanta</a:t>
            </a:r>
            <a:r>
              <a:rPr lang="en-GB" altLang="en-US" dirty="0"/>
              <a:t> la </a:t>
            </a:r>
            <a:r>
              <a:rPr lang="en-GB" altLang="en-US" dirty="0" err="1"/>
              <a:t>geograf</a:t>
            </a:r>
            <a:r>
              <a:rPr lang="en-US" altLang="en-US" dirty="0">
                <a:cs typeface="Arial" pitchFamily="34" charset="0"/>
              </a:rPr>
              <a:t>í</a:t>
            </a:r>
            <a:r>
              <a:rPr lang="en-GB" altLang="en-US" dirty="0"/>
              <a:t>a. Me </a:t>
            </a:r>
            <a:r>
              <a:rPr lang="en-GB" altLang="en-US" dirty="0" err="1"/>
              <a:t>gusta</a:t>
            </a:r>
            <a:r>
              <a:rPr lang="en-GB" altLang="en-US" dirty="0"/>
              <a:t> el </a:t>
            </a:r>
            <a:r>
              <a:rPr lang="en-GB" altLang="en-US" dirty="0" err="1"/>
              <a:t>ingl</a:t>
            </a:r>
            <a:r>
              <a:rPr lang="en-US" altLang="en-US" dirty="0">
                <a:cs typeface="Arial" pitchFamily="34" charset="0"/>
              </a:rPr>
              <a:t>é</a:t>
            </a:r>
            <a:r>
              <a:rPr lang="en-GB" altLang="en-US" dirty="0"/>
              <a:t>s y el </a:t>
            </a:r>
            <a:r>
              <a:rPr lang="en-GB" altLang="en-US" dirty="0" err="1"/>
              <a:t>espa</a:t>
            </a:r>
            <a:r>
              <a:rPr lang="en-US" altLang="en-US" dirty="0">
                <a:cs typeface="Arial" pitchFamily="34" charset="0"/>
              </a:rPr>
              <a:t>ñ</a:t>
            </a:r>
            <a:r>
              <a:rPr lang="en-GB" altLang="en-US" dirty="0" err="1"/>
              <a:t>ol</a:t>
            </a:r>
            <a:r>
              <a:rPr lang="en-GB" altLang="en-US" dirty="0"/>
              <a:t> </a:t>
            </a:r>
            <a:r>
              <a:rPr lang="en-GB" altLang="en-US" dirty="0" err="1"/>
              <a:t>pero</a:t>
            </a:r>
            <a:r>
              <a:rPr lang="en-GB" altLang="en-US" dirty="0"/>
              <a:t> no me </a:t>
            </a:r>
            <a:r>
              <a:rPr lang="en-GB" altLang="en-US" dirty="0" err="1"/>
              <a:t>gustan</a:t>
            </a:r>
            <a:r>
              <a:rPr lang="en-GB" altLang="en-US" dirty="0"/>
              <a:t> las </a:t>
            </a:r>
            <a:r>
              <a:rPr lang="en-GB" altLang="en-US" dirty="0" err="1"/>
              <a:t>matem</a:t>
            </a:r>
            <a:r>
              <a:rPr lang="en-US" altLang="en-US" dirty="0">
                <a:cs typeface="Arial" pitchFamily="34" charset="0"/>
              </a:rPr>
              <a:t>á</a:t>
            </a:r>
            <a:r>
              <a:rPr lang="en-GB" altLang="en-US" dirty="0" err="1"/>
              <a:t>ticas</a:t>
            </a:r>
            <a:r>
              <a:rPr lang="en-GB" altLang="en-US" dirty="0"/>
              <a:t>.     </a:t>
            </a:r>
            <a:r>
              <a:rPr lang="en-GB" altLang="en-US" dirty="0" err="1"/>
              <a:t>Detesto</a:t>
            </a:r>
            <a:r>
              <a:rPr lang="en-GB" altLang="en-US" dirty="0"/>
              <a:t> la </a:t>
            </a:r>
            <a:r>
              <a:rPr lang="en-GB" altLang="en-US" dirty="0" err="1"/>
              <a:t>tecnolog</a:t>
            </a:r>
            <a:r>
              <a:rPr lang="en-US" altLang="en-US" dirty="0">
                <a:cs typeface="Arial" pitchFamily="34" charset="0"/>
              </a:rPr>
              <a:t>í</a:t>
            </a:r>
            <a:r>
              <a:rPr lang="en-GB" altLang="en-US" dirty="0"/>
              <a:t>a </a:t>
            </a:r>
            <a:r>
              <a:rPr lang="en-GB" altLang="en-US" dirty="0" err="1"/>
              <a:t>pero</a:t>
            </a:r>
            <a:r>
              <a:rPr lang="en-GB" altLang="en-US" dirty="0"/>
              <a:t>   la </a:t>
            </a:r>
            <a:r>
              <a:rPr lang="en-GB" altLang="en-US" dirty="0" err="1"/>
              <a:t>religión</a:t>
            </a:r>
            <a:r>
              <a:rPr lang="en-GB" altLang="en-US" dirty="0"/>
              <a:t> es </a:t>
            </a:r>
            <a:r>
              <a:rPr lang="en-GB" altLang="en-US" dirty="0" err="1"/>
              <a:t>interesante</a:t>
            </a:r>
            <a:r>
              <a:rPr lang="en-GB" altLang="en-US" dirty="0"/>
              <a:t>.     </a:t>
            </a:r>
          </a:p>
        </p:txBody>
      </p:sp>
      <p:pic>
        <p:nvPicPr>
          <p:cNvPr id="18436" name="Picture 4" descr="avatarl115860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1052513"/>
            <a:ext cx="2376487" cy="237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178F2A4-248C-469C-A291-4025BF4B071E}"/>
              </a:ext>
            </a:extLst>
          </p:cNvPr>
          <p:cNvSpPr txBox="1"/>
          <p:nvPr/>
        </p:nvSpPr>
        <p:spPr>
          <a:xfrm>
            <a:off x="9324528" y="2240756"/>
            <a:ext cx="1944216" cy="160043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1400" dirty="0"/>
              <a:t>Hello, my name is Ms Pérez.  I love geography.  I like English and Spanish put I don’t like Maths.  I hate ICT but R.E is interesting.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C5442EA-2C90-415A-A8F9-519C89013B75}"/>
              </a:ext>
            </a:extLst>
          </p:cNvPr>
          <p:cNvGrpSpPr/>
          <p:nvPr/>
        </p:nvGrpSpPr>
        <p:grpSpPr>
          <a:xfrm>
            <a:off x="381531" y="4149080"/>
            <a:ext cx="504847" cy="199342"/>
            <a:chOff x="389020" y="426121"/>
            <a:chExt cx="803406" cy="343358"/>
          </a:xfrm>
        </p:grpSpPr>
        <p:pic>
          <p:nvPicPr>
            <p:cNvPr id="6" name="Picture 9" descr="http://t2.gstatic.com/images?q=tbn:ANd9GcRZMWmvgGillZoAry3m_jNRbFmawp6mrnhwgRtmiCg91VxoaE969A:images.clipartpanda.com/heart-clip-art-valentine_heart_29-1969px.png">
              <a:extLst>
                <a:ext uri="{FF2B5EF4-FFF2-40B4-BE49-F238E27FC236}">
                  <a16:creationId xmlns:a16="http://schemas.microsoft.com/office/drawing/2014/main" id="{697BCDEA-4D85-4498-A078-214D680B95D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9020" y="426121"/>
              <a:ext cx="356394" cy="330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9" descr="http://t2.gstatic.com/images?q=tbn:ANd9GcRZMWmvgGillZoAry3m_jNRbFmawp6mrnhwgRtmiCg91VxoaE969A:images.clipartpanda.com/heart-clip-art-valentine_heart_29-1969px.png">
              <a:extLst>
                <a:ext uri="{FF2B5EF4-FFF2-40B4-BE49-F238E27FC236}">
                  <a16:creationId xmlns:a16="http://schemas.microsoft.com/office/drawing/2014/main" id="{E2A5E24F-2293-4A33-BC1E-08A297AFEA1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6032" y="439047"/>
              <a:ext cx="356394" cy="330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6105118C-3E71-40E1-81A0-EB975B5B04AF}"/>
              </a:ext>
            </a:extLst>
          </p:cNvPr>
          <p:cNvGrpSpPr/>
          <p:nvPr/>
        </p:nvGrpSpPr>
        <p:grpSpPr>
          <a:xfrm>
            <a:off x="3185765" y="5013176"/>
            <a:ext cx="643895" cy="240614"/>
            <a:chOff x="6016337" y="404749"/>
            <a:chExt cx="966963" cy="456553"/>
          </a:xfrm>
        </p:grpSpPr>
        <p:pic>
          <p:nvPicPr>
            <p:cNvPr id="9" name="Picture 15" descr="http://t0.gstatic.com/images?q=tbn:ANd9GcR5U9thQbK4ZHRZsUGK2iDKj1bS1ICkPTUwlIR5nX2AEbJPRZq5:babyproofingyourmarriage.com/wp-content/uploads/2012/02/white-crossed-our-heart-no-love-no-heart-men-s-tees_design.png">
              <a:extLst>
                <a:ext uri="{FF2B5EF4-FFF2-40B4-BE49-F238E27FC236}">
                  <a16:creationId xmlns:a16="http://schemas.microsoft.com/office/drawing/2014/main" id="{03B78962-4CA6-4FC5-A045-F73EE0AEBF6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6337" y="407903"/>
              <a:ext cx="447562" cy="4533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15" descr="http://t0.gstatic.com/images?q=tbn:ANd9GcR5U9thQbK4ZHRZsUGK2iDKj1bS1ICkPTUwlIR5nX2AEbJPRZq5:babyproofingyourmarriage.com/wp-content/uploads/2012/02/white-crossed-our-heart-no-love-no-heart-men-s-tees_design.png">
              <a:extLst>
                <a:ext uri="{FF2B5EF4-FFF2-40B4-BE49-F238E27FC236}">
                  <a16:creationId xmlns:a16="http://schemas.microsoft.com/office/drawing/2014/main" id="{B1AA20DE-0659-4829-8CDC-3F863FBAECF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35738" y="404749"/>
              <a:ext cx="447562" cy="4533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9031E2C1-54DE-4BD2-9B10-BF9C53422C5B}"/>
              </a:ext>
            </a:extLst>
          </p:cNvPr>
          <p:cNvSpPr txBox="1"/>
          <p:nvPr/>
        </p:nvSpPr>
        <p:spPr>
          <a:xfrm>
            <a:off x="296937" y="170442"/>
            <a:ext cx="8550126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1800" dirty="0"/>
              <a:t>Read the text below.  How much do you understand?  Click to see the answer.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7622 0.00069 L -0.34826 -0.0726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233" y="-3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7B5E01F-B238-44CE-874A-481E18A24B2C}"/>
              </a:ext>
            </a:extLst>
          </p:cNvPr>
          <p:cNvSpPr/>
          <p:nvPr/>
        </p:nvSpPr>
        <p:spPr>
          <a:xfrm>
            <a:off x="2275955" y="2967335"/>
            <a:ext cx="4592091" cy="135421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+mn-cs"/>
              </a:rPr>
              <a:t>RESOURCES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</a:rPr>
              <a:t>Pupil vocab sheet</a:t>
            </a:r>
            <a:endParaRPr kumimoji="0" lang="en-US" b="0" i="0" u="none" strike="noStrike" kern="1200" cap="none" spc="0" normalizeH="0" baseline="0" noProof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58001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ChangeArrowheads="1"/>
          </p:cNvSpPr>
          <p:nvPr/>
        </p:nvSpPr>
        <p:spPr bwMode="auto">
          <a:xfrm>
            <a:off x="5153140" y="2449086"/>
            <a:ext cx="2952328" cy="80555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 dirty="0">
                <a:latin typeface="Comic Sans MS" pitchFamily="66" charset="0"/>
              </a:rPr>
              <a:t>¿</a:t>
            </a:r>
            <a:r>
              <a:rPr lang="en-GB" dirty="0" err="1">
                <a:latin typeface="Comic Sans MS" pitchFamily="66" charset="0"/>
              </a:rPr>
              <a:t>Qué</a:t>
            </a:r>
            <a:r>
              <a:rPr lang="en-GB" dirty="0">
                <a:latin typeface="Comic Sans MS" pitchFamily="66" charset="0"/>
              </a:rPr>
              <a:t> </a:t>
            </a:r>
            <a:r>
              <a:rPr lang="en-GB" dirty="0" err="1">
                <a:latin typeface="Comic Sans MS" pitchFamily="66" charset="0"/>
              </a:rPr>
              <a:t>tal</a:t>
            </a:r>
            <a:r>
              <a:rPr lang="en-GB" dirty="0">
                <a:latin typeface="Comic Sans MS" pitchFamily="66" charset="0"/>
              </a:rPr>
              <a:t>?</a:t>
            </a:r>
          </a:p>
        </p:txBody>
      </p:sp>
      <p:sp>
        <p:nvSpPr>
          <p:cNvPr id="3" name="Oval Callout 2"/>
          <p:cNvSpPr/>
          <p:nvPr/>
        </p:nvSpPr>
        <p:spPr>
          <a:xfrm>
            <a:off x="5296359" y="1126721"/>
            <a:ext cx="3820070" cy="902394"/>
          </a:xfrm>
          <a:prstGeom prst="wedgeEllipseCallout">
            <a:avLst>
              <a:gd name="adj1" fmla="val -62844"/>
              <a:gd name="adj2" fmla="val 11386"/>
            </a:avLst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</a:rPr>
              <a:t>¿</a:t>
            </a:r>
            <a:r>
              <a:rPr lang="en-GB" dirty="0" err="1">
                <a:solidFill>
                  <a:schemeClr val="tx1"/>
                </a:solidFill>
              </a:rPr>
              <a:t>Cómo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te</a:t>
            </a:r>
            <a:r>
              <a:rPr lang="en-GB" dirty="0">
                <a:solidFill>
                  <a:schemeClr val="tx1"/>
                </a:solidFill>
              </a:rPr>
              <a:t> llamas?</a:t>
            </a:r>
          </a:p>
        </p:txBody>
      </p:sp>
      <p:sp>
        <p:nvSpPr>
          <p:cNvPr id="4" name="Oval Callout 3"/>
          <p:cNvSpPr/>
          <p:nvPr/>
        </p:nvSpPr>
        <p:spPr>
          <a:xfrm>
            <a:off x="467544" y="2009052"/>
            <a:ext cx="3671887" cy="974725"/>
          </a:xfrm>
          <a:prstGeom prst="wedgeEllipseCallout">
            <a:avLst>
              <a:gd name="adj1" fmla="val -62844"/>
              <a:gd name="adj2" fmla="val 11386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GB" dirty="0">
                <a:solidFill>
                  <a:prstClr val="black"/>
                </a:solidFill>
              </a:rPr>
              <a:t>¿</a:t>
            </a:r>
            <a:r>
              <a:rPr lang="en-GB" dirty="0" err="1">
                <a:solidFill>
                  <a:prstClr val="black"/>
                </a:solidFill>
              </a:rPr>
              <a:t>Cuántos</a:t>
            </a:r>
            <a:r>
              <a:rPr lang="en-GB" dirty="0">
                <a:solidFill>
                  <a:prstClr val="black"/>
                </a:solidFill>
              </a:rPr>
              <a:t> </a:t>
            </a:r>
            <a:r>
              <a:rPr lang="en-GB" dirty="0" err="1">
                <a:solidFill>
                  <a:prstClr val="black"/>
                </a:solidFill>
              </a:rPr>
              <a:t>años</a:t>
            </a:r>
            <a:r>
              <a:rPr lang="en-GB" dirty="0">
                <a:solidFill>
                  <a:prstClr val="black"/>
                </a:solidFill>
              </a:rPr>
              <a:t> </a:t>
            </a:r>
            <a:r>
              <a:rPr lang="en-GB" dirty="0" err="1">
                <a:solidFill>
                  <a:prstClr val="black"/>
                </a:solidFill>
              </a:rPr>
              <a:t>tienes</a:t>
            </a:r>
            <a:r>
              <a:rPr lang="en-GB" dirty="0">
                <a:solidFill>
                  <a:prstClr val="black"/>
                </a:solidFill>
              </a:rPr>
              <a:t>?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35601" y="4461922"/>
            <a:ext cx="336662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GB" altLang="en-US" sz="4000" b="1" dirty="0">
                <a:solidFill>
                  <a:prstClr val="black"/>
                </a:solidFill>
                <a:latin typeface="Kristen ITC" pitchFamily="66" charset="0"/>
              </a:rPr>
              <a:t>C</a:t>
            </a:r>
            <a:r>
              <a:rPr lang="en-US" altLang="en-US" sz="4000" b="1" dirty="0">
                <a:solidFill>
                  <a:prstClr val="black"/>
                </a:solidFill>
                <a:latin typeface="Kristen ITC" pitchFamily="66" charset="0"/>
              </a:rPr>
              <a:t>ó</a:t>
            </a:r>
            <a:r>
              <a:rPr lang="en-GB" altLang="en-US" sz="4000" b="1" dirty="0">
                <a:solidFill>
                  <a:prstClr val="black"/>
                </a:solidFill>
                <a:latin typeface="Kristen ITC" pitchFamily="66" charset="0"/>
              </a:rPr>
              <a:t>mo </a:t>
            </a:r>
            <a:r>
              <a:rPr lang="en-GB" altLang="en-US" sz="4000" b="1" dirty="0" err="1">
                <a:solidFill>
                  <a:prstClr val="black"/>
                </a:solidFill>
                <a:latin typeface="Kristen ITC" pitchFamily="66" charset="0"/>
              </a:rPr>
              <a:t>eres</a:t>
            </a:r>
            <a:r>
              <a:rPr lang="en-GB" altLang="en-US" sz="4000" b="1" dirty="0">
                <a:solidFill>
                  <a:prstClr val="black"/>
                </a:solidFill>
                <a:latin typeface="Kristen ITC" pitchFamily="66" charset="0"/>
              </a:rPr>
              <a:t> ? </a:t>
            </a: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3731" y="3477052"/>
            <a:ext cx="5184775" cy="646331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 dirty="0"/>
              <a:t>¿</a:t>
            </a:r>
            <a:r>
              <a:rPr lang="en-GB" altLang="en-US" sz="3600" b="1" dirty="0" err="1">
                <a:cs typeface="Arial" charset="0"/>
              </a:rPr>
              <a:t>Tienes</a:t>
            </a:r>
            <a:r>
              <a:rPr lang="en-GB" altLang="en-US" sz="3600" b="1" dirty="0">
                <a:cs typeface="Arial" charset="0"/>
              </a:rPr>
              <a:t> </a:t>
            </a:r>
            <a:r>
              <a:rPr lang="en-GB" altLang="en-US" sz="3600" b="1" dirty="0" err="1">
                <a:cs typeface="Arial" charset="0"/>
              </a:rPr>
              <a:t>hermanos</a:t>
            </a:r>
            <a:r>
              <a:rPr lang="en-GB" altLang="en-US" sz="3600" b="1" dirty="0">
                <a:cs typeface="Arial" charset="0"/>
              </a:rPr>
              <a:t>?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5409477" y="4221088"/>
            <a:ext cx="3358612" cy="92333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GB" altLang="en-US" sz="3200" dirty="0">
                <a:solidFill>
                  <a:prstClr val="black"/>
                </a:solidFill>
              </a:rPr>
              <a:t>¿</a:t>
            </a:r>
            <a:r>
              <a:rPr lang="en-GB" altLang="en-US" sz="3600" dirty="0" err="1">
                <a:solidFill>
                  <a:prstClr val="black"/>
                </a:solidFill>
              </a:rPr>
              <a:t>Dónde</a:t>
            </a:r>
            <a:r>
              <a:rPr lang="en-GB" altLang="en-US" sz="3600" dirty="0">
                <a:solidFill>
                  <a:prstClr val="black"/>
                </a:solidFill>
              </a:rPr>
              <a:t> </a:t>
            </a:r>
            <a:r>
              <a:rPr lang="en-GB" altLang="en-US" sz="3600" dirty="0" err="1">
                <a:solidFill>
                  <a:prstClr val="black"/>
                </a:solidFill>
              </a:rPr>
              <a:t>vives</a:t>
            </a:r>
            <a:r>
              <a:rPr lang="en-GB" altLang="en-US" sz="3600" dirty="0">
                <a:solidFill>
                  <a:prstClr val="black"/>
                </a:solidFill>
              </a:rPr>
              <a:t>? </a:t>
            </a:r>
          </a:p>
          <a:p>
            <a:pPr eaLnBrk="1" hangingPunct="1"/>
            <a:endParaRPr lang="en-GB" altLang="en-US" sz="1800" dirty="0">
              <a:solidFill>
                <a:prstClr val="black"/>
              </a:solidFill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2157094" y="5589240"/>
            <a:ext cx="6364287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4400" dirty="0">
                <a:solidFill>
                  <a:srgbClr val="3333FF"/>
                </a:solidFill>
              </a:rPr>
              <a:t>¿</a:t>
            </a:r>
            <a:r>
              <a:rPr lang="en-US" altLang="en-US" sz="1800" dirty="0">
                <a:solidFill>
                  <a:prstClr val="black"/>
                </a:solidFill>
              </a:rPr>
              <a:t> </a:t>
            </a:r>
            <a:r>
              <a:rPr lang="en-US" altLang="en-US" sz="4400" dirty="0" err="1">
                <a:solidFill>
                  <a:srgbClr val="3333FF"/>
                </a:solidFill>
                <a:latin typeface="Comic Sans MS" pitchFamily="66" charset="0"/>
              </a:rPr>
              <a:t>Qué</a:t>
            </a:r>
            <a:r>
              <a:rPr lang="en-US" altLang="en-US" sz="4400" dirty="0">
                <a:solidFill>
                  <a:srgbClr val="3333FF"/>
                </a:solidFill>
                <a:latin typeface="Comic Sans MS" pitchFamily="66" charset="0"/>
              </a:rPr>
              <a:t> hay </a:t>
            </a:r>
            <a:r>
              <a:rPr lang="en-US" altLang="en-US" sz="4400" dirty="0" err="1">
                <a:solidFill>
                  <a:srgbClr val="3333FF"/>
                </a:solidFill>
                <a:latin typeface="Comic Sans MS" pitchFamily="66" charset="0"/>
              </a:rPr>
              <a:t>en</a:t>
            </a:r>
            <a:r>
              <a:rPr lang="en-US" altLang="en-US" sz="4400" dirty="0">
                <a:solidFill>
                  <a:srgbClr val="3333FF"/>
                </a:solidFill>
                <a:latin typeface="Comic Sans MS" pitchFamily="66" charset="0"/>
              </a:rPr>
              <a:t> </a:t>
            </a:r>
            <a:r>
              <a:rPr lang="en-US" altLang="en-US" sz="4400" dirty="0" err="1">
                <a:solidFill>
                  <a:srgbClr val="3333FF"/>
                </a:solidFill>
                <a:latin typeface="Comic Sans MS" pitchFamily="66" charset="0"/>
              </a:rPr>
              <a:t>tu</a:t>
            </a:r>
            <a:r>
              <a:rPr lang="en-US" altLang="en-US" sz="4400" dirty="0">
                <a:solidFill>
                  <a:srgbClr val="3333FF"/>
                </a:solidFill>
                <a:latin typeface="Comic Sans MS" pitchFamily="66" charset="0"/>
              </a:rPr>
              <a:t> ciudad?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-69393"/>
            <a:ext cx="49552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u="sng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Las </a:t>
            </a:r>
            <a:r>
              <a:rPr lang="en-US" sz="5400" b="1" u="sng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Preguntas</a:t>
            </a:r>
            <a:endParaRPr lang="en-US" sz="5400" b="1" u="sng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050" name="Picture 2" descr="Image result for name badge clipart">
            <a:extLst>
              <a:ext uri="{FF2B5EF4-FFF2-40B4-BE49-F238E27FC236}">
                <a16:creationId xmlns:a16="http://schemas.microsoft.com/office/drawing/2014/main" id="{B5DA9A51-CAC1-465B-978C-4AD8186DF1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0693" y="1257293"/>
            <a:ext cx="1101375" cy="110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age badges">
            <a:extLst>
              <a:ext uri="{FF2B5EF4-FFF2-40B4-BE49-F238E27FC236}">
                <a16:creationId xmlns:a16="http://schemas.microsoft.com/office/drawing/2014/main" id="{18C968BA-AF8B-4CCD-A29D-5B21C711D5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163"/>
          <a:stretch/>
        </p:blipFill>
        <p:spPr bwMode="auto">
          <a:xfrm>
            <a:off x="3415919" y="1830762"/>
            <a:ext cx="1372105" cy="863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emoj feelings">
            <a:extLst>
              <a:ext uri="{FF2B5EF4-FFF2-40B4-BE49-F238E27FC236}">
                <a16:creationId xmlns:a16="http://schemas.microsoft.com/office/drawing/2014/main" id="{CB382D5B-C368-44AA-94B5-437F86CE19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19" t="12300" r="7667" b="66952"/>
          <a:stretch/>
        </p:blipFill>
        <p:spPr bwMode="auto">
          <a:xfrm>
            <a:off x="7088783" y="3120179"/>
            <a:ext cx="1315822" cy="634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Image result for brother and sisters clipart">
            <a:extLst>
              <a:ext uri="{FF2B5EF4-FFF2-40B4-BE49-F238E27FC236}">
                <a16:creationId xmlns:a16="http://schemas.microsoft.com/office/drawing/2014/main" id="{827FB4B6-2926-4D54-A540-EC24AE413C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17" r="16983"/>
          <a:stretch/>
        </p:blipFill>
        <p:spPr bwMode="auto">
          <a:xfrm>
            <a:off x="3936950" y="3992206"/>
            <a:ext cx="1036003" cy="914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Image result for hair and eyes clipart">
            <a:extLst>
              <a:ext uri="{FF2B5EF4-FFF2-40B4-BE49-F238E27FC236}">
                <a16:creationId xmlns:a16="http://schemas.microsoft.com/office/drawing/2014/main" id="{20CD62B3-4943-45D6-BD73-BEA8855704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131" y="5120405"/>
            <a:ext cx="1017982" cy="797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Image result for city clipart">
            <a:extLst>
              <a:ext uri="{FF2B5EF4-FFF2-40B4-BE49-F238E27FC236}">
                <a16:creationId xmlns:a16="http://schemas.microsoft.com/office/drawing/2014/main" id="{2E549246-A29C-4BA3-9066-D73CFD246A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6307" y="4809343"/>
            <a:ext cx="1326045" cy="940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8" descr="BD06442_">
            <a:extLst>
              <a:ext uri="{FF2B5EF4-FFF2-40B4-BE49-F238E27FC236}">
                <a16:creationId xmlns:a16="http://schemas.microsoft.com/office/drawing/2014/main" id="{4755A2A1-B354-425A-9AD4-ACAF5684DA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6280187"/>
            <a:ext cx="547952" cy="60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9" descr="bd20114_">
            <a:extLst>
              <a:ext uri="{FF2B5EF4-FFF2-40B4-BE49-F238E27FC236}">
                <a16:creationId xmlns:a16="http://schemas.microsoft.com/office/drawing/2014/main" id="{3BDB0821-2800-4FCA-BD7E-D88AC12313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6227944"/>
            <a:ext cx="596760" cy="590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">
            <a:extLst>
              <a:ext uri="{FF2B5EF4-FFF2-40B4-BE49-F238E27FC236}">
                <a16:creationId xmlns:a16="http://schemas.microsoft.com/office/drawing/2014/main" id="{62B32FCB-0BFB-433E-8C67-04640F30D675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470" y="6248212"/>
            <a:ext cx="658986" cy="542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36A2CF9-D44C-49D7-9675-6351B899FEE8}"/>
              </a:ext>
            </a:extLst>
          </p:cNvPr>
          <p:cNvSpPr txBox="1"/>
          <p:nvPr/>
        </p:nvSpPr>
        <p:spPr>
          <a:xfrm>
            <a:off x="5097119" y="120611"/>
            <a:ext cx="3556504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1600" dirty="0"/>
              <a:t>Listen to the questions.  Can you remember what they mean? There are picture clues to help you.</a:t>
            </a:r>
          </a:p>
        </p:txBody>
      </p:sp>
      <p:pic>
        <p:nvPicPr>
          <p:cNvPr id="1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7627BA2-5FBC-4F30-95DF-B2553A371DB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2716485" y="85393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228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27732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2" grpId="0" animBg="1"/>
      <p:bldP spid="3" grpId="0" animBg="1"/>
      <p:bldP spid="4" grpId="0" animBg="1"/>
      <p:bldP spid="5" grpId="0"/>
      <p:bldP spid="6" grpId="0" animBg="1"/>
      <p:bldP spid="7" grpId="0" animBg="1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2773579"/>
            <a:ext cx="1081088" cy="1079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1014711"/>
            <a:ext cx="1371599" cy="961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0814" y="1182373"/>
            <a:ext cx="1151484" cy="806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9" descr="j013654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297" y="2641481"/>
            <a:ext cx="1361519" cy="1203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1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5163" y="5009970"/>
            <a:ext cx="1049338" cy="868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1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6790" y="2686049"/>
            <a:ext cx="1076223" cy="105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6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8032" y="1021525"/>
            <a:ext cx="1584325" cy="963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7" name="Picture 1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6003" y="4925677"/>
            <a:ext cx="872282" cy="1224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8" name="Picture 6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666" y="1055935"/>
            <a:ext cx="1620486" cy="87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9" name="Picture 1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4854" y="2773579"/>
            <a:ext cx="1223962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17420" name="Picture 1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4724400"/>
            <a:ext cx="1296988" cy="115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1" name="Picture 9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8993" y="4925677"/>
            <a:ext cx="1460482" cy="959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2" name="Picture 14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726" y="4508500"/>
            <a:ext cx="1057275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17423" name="Picture 8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2602064"/>
            <a:ext cx="800100" cy="1260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24" name="TextBox 15"/>
          <p:cNvSpPr txBox="1">
            <a:spLocks noChangeArrowheads="1"/>
          </p:cNvSpPr>
          <p:nvPr/>
        </p:nvSpPr>
        <p:spPr bwMode="auto">
          <a:xfrm>
            <a:off x="323850" y="1989138"/>
            <a:ext cx="1721946" cy="46166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El español</a:t>
            </a:r>
          </a:p>
        </p:txBody>
      </p:sp>
      <p:sp>
        <p:nvSpPr>
          <p:cNvPr id="17425" name="TextBox 16"/>
          <p:cNvSpPr txBox="1">
            <a:spLocks noChangeArrowheads="1"/>
          </p:cNvSpPr>
          <p:nvPr/>
        </p:nvSpPr>
        <p:spPr bwMode="auto">
          <a:xfrm>
            <a:off x="2771775" y="2205038"/>
            <a:ext cx="1532792" cy="46166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El  </a:t>
            </a:r>
            <a:r>
              <a:rPr kumimoji="0" lang="en-GB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inglés</a:t>
            </a:r>
            <a:endParaRPr kumimoji="0" lang="en-GB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7426" name="TextBox 17"/>
          <p:cNvSpPr txBox="1">
            <a:spLocks noChangeArrowheads="1"/>
          </p:cNvSpPr>
          <p:nvPr/>
        </p:nvSpPr>
        <p:spPr bwMode="auto">
          <a:xfrm>
            <a:off x="0" y="4005263"/>
            <a:ext cx="1208985" cy="40011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El teatro</a:t>
            </a:r>
          </a:p>
        </p:txBody>
      </p:sp>
      <p:sp>
        <p:nvSpPr>
          <p:cNvPr id="17427" name="TextBox 18"/>
          <p:cNvSpPr txBox="1">
            <a:spLocks noChangeArrowheads="1"/>
          </p:cNvSpPr>
          <p:nvPr/>
        </p:nvSpPr>
        <p:spPr bwMode="auto">
          <a:xfrm>
            <a:off x="4932363" y="2133600"/>
            <a:ext cx="1656223" cy="46166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El francés</a:t>
            </a:r>
          </a:p>
        </p:txBody>
      </p:sp>
      <p:sp>
        <p:nvSpPr>
          <p:cNvPr id="17428" name="TextBox 19"/>
          <p:cNvSpPr txBox="1">
            <a:spLocks noChangeArrowheads="1"/>
          </p:cNvSpPr>
          <p:nvPr/>
        </p:nvSpPr>
        <p:spPr bwMode="auto">
          <a:xfrm>
            <a:off x="7019925" y="2133600"/>
            <a:ext cx="1620957" cy="46166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El alemán</a:t>
            </a:r>
          </a:p>
        </p:txBody>
      </p:sp>
      <p:sp>
        <p:nvSpPr>
          <p:cNvPr id="17429" name="TextBox 20"/>
          <p:cNvSpPr txBox="1">
            <a:spLocks noChangeArrowheads="1"/>
          </p:cNvSpPr>
          <p:nvPr/>
        </p:nvSpPr>
        <p:spPr bwMode="auto">
          <a:xfrm>
            <a:off x="1331913" y="4005263"/>
            <a:ext cx="1266693" cy="40011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El dibujo</a:t>
            </a:r>
          </a:p>
        </p:txBody>
      </p:sp>
      <p:sp>
        <p:nvSpPr>
          <p:cNvPr id="17430" name="TextBox 21"/>
          <p:cNvSpPr txBox="1">
            <a:spLocks noChangeArrowheads="1"/>
          </p:cNvSpPr>
          <p:nvPr/>
        </p:nvSpPr>
        <p:spPr bwMode="auto">
          <a:xfrm>
            <a:off x="4284663" y="3860800"/>
            <a:ext cx="1564852" cy="707886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La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informática</a:t>
            </a:r>
          </a:p>
        </p:txBody>
      </p:sp>
      <p:sp>
        <p:nvSpPr>
          <p:cNvPr id="17431" name="TextBox 22"/>
          <p:cNvSpPr txBox="1">
            <a:spLocks noChangeArrowheads="1"/>
          </p:cNvSpPr>
          <p:nvPr/>
        </p:nvSpPr>
        <p:spPr bwMode="auto">
          <a:xfrm>
            <a:off x="5940425" y="3860800"/>
            <a:ext cx="1479892" cy="40011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La historia</a:t>
            </a:r>
          </a:p>
        </p:txBody>
      </p:sp>
      <p:sp>
        <p:nvSpPr>
          <p:cNvPr id="17432" name="TextBox 23"/>
          <p:cNvSpPr txBox="1">
            <a:spLocks noChangeArrowheads="1"/>
          </p:cNvSpPr>
          <p:nvPr/>
        </p:nvSpPr>
        <p:spPr bwMode="auto">
          <a:xfrm>
            <a:off x="7524750" y="3860800"/>
            <a:ext cx="1338828" cy="707886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La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geografía</a:t>
            </a:r>
          </a:p>
        </p:txBody>
      </p:sp>
      <p:sp>
        <p:nvSpPr>
          <p:cNvPr id="17433" name="TextBox 24"/>
          <p:cNvSpPr txBox="1">
            <a:spLocks noChangeArrowheads="1"/>
          </p:cNvSpPr>
          <p:nvPr/>
        </p:nvSpPr>
        <p:spPr bwMode="auto">
          <a:xfrm>
            <a:off x="0" y="6149975"/>
            <a:ext cx="1824038" cy="70802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La educación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física</a:t>
            </a:r>
          </a:p>
        </p:txBody>
      </p:sp>
      <p:sp>
        <p:nvSpPr>
          <p:cNvPr id="17434" name="TextBox 25"/>
          <p:cNvSpPr txBox="1">
            <a:spLocks noChangeArrowheads="1"/>
          </p:cNvSpPr>
          <p:nvPr/>
        </p:nvSpPr>
        <p:spPr bwMode="auto">
          <a:xfrm>
            <a:off x="1908175" y="6092825"/>
            <a:ext cx="1438275" cy="40005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La música</a:t>
            </a:r>
          </a:p>
        </p:txBody>
      </p:sp>
      <p:sp>
        <p:nvSpPr>
          <p:cNvPr id="17435" name="TextBox 26"/>
          <p:cNvSpPr txBox="1">
            <a:spLocks noChangeArrowheads="1"/>
          </p:cNvSpPr>
          <p:nvPr/>
        </p:nvSpPr>
        <p:spPr bwMode="auto">
          <a:xfrm>
            <a:off x="3563938" y="6092825"/>
            <a:ext cx="1479550" cy="40005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La religión</a:t>
            </a:r>
          </a:p>
        </p:txBody>
      </p:sp>
      <p:sp>
        <p:nvSpPr>
          <p:cNvPr id="17436" name="TextBox 27"/>
          <p:cNvSpPr txBox="1">
            <a:spLocks noChangeArrowheads="1"/>
          </p:cNvSpPr>
          <p:nvPr/>
        </p:nvSpPr>
        <p:spPr bwMode="auto">
          <a:xfrm>
            <a:off x="5435600" y="6149975"/>
            <a:ext cx="1736725" cy="70802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Las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matemáticas</a:t>
            </a:r>
          </a:p>
        </p:txBody>
      </p:sp>
      <p:sp>
        <p:nvSpPr>
          <p:cNvPr id="17437" name="TextBox 28"/>
          <p:cNvSpPr txBox="1">
            <a:spLocks noChangeArrowheads="1"/>
          </p:cNvSpPr>
          <p:nvPr/>
        </p:nvSpPr>
        <p:spPr bwMode="auto">
          <a:xfrm>
            <a:off x="7380288" y="6165850"/>
            <a:ext cx="1763712" cy="39687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Las ciencias</a:t>
            </a:r>
          </a:p>
        </p:txBody>
      </p:sp>
      <p:pic>
        <p:nvPicPr>
          <p:cNvPr id="17438" name="Picture 13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4565" y="2852936"/>
            <a:ext cx="865045" cy="934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39" name="TextBox 30"/>
          <p:cNvSpPr txBox="1">
            <a:spLocks noChangeArrowheads="1"/>
          </p:cNvSpPr>
          <p:nvPr/>
        </p:nvSpPr>
        <p:spPr bwMode="auto">
          <a:xfrm>
            <a:off x="2700338" y="3860800"/>
            <a:ext cx="1467068" cy="707886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La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tecnología</a:t>
            </a:r>
          </a:p>
        </p:txBody>
      </p:sp>
      <p:sp>
        <p:nvSpPr>
          <p:cNvPr id="17440" name="Text Box 32"/>
          <p:cNvSpPr txBox="1">
            <a:spLocks noChangeArrowheads="1"/>
          </p:cNvSpPr>
          <p:nvPr/>
        </p:nvSpPr>
        <p:spPr bwMode="auto">
          <a:xfrm>
            <a:off x="47626" y="46934"/>
            <a:ext cx="73326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Me </a:t>
            </a:r>
            <a:r>
              <a:rPr kumimoji="0" lang="en-GB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encanta</a:t>
            </a:r>
            <a:r>
              <a:rPr kumimoji="0" lang="en-GB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…Me </a:t>
            </a:r>
            <a:r>
              <a:rPr kumimoji="0" lang="en-GB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gusta</a:t>
            </a:r>
            <a:r>
              <a:rPr kumimoji="0" lang="en-GB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…No me </a:t>
            </a:r>
            <a:r>
              <a:rPr kumimoji="0" lang="en-GB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gusta</a:t>
            </a:r>
            <a:r>
              <a:rPr kumimoji="0" lang="en-GB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…</a:t>
            </a:r>
            <a:r>
              <a:rPr kumimoji="0" lang="en-GB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Detesto</a:t>
            </a:r>
            <a:r>
              <a:rPr kumimoji="0" lang="en-GB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…</a:t>
            </a:r>
          </a:p>
        </p:txBody>
      </p:sp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4830" y="426121"/>
            <a:ext cx="815194" cy="690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14DC2530-480F-4B70-AF01-75BB29137CF4}"/>
              </a:ext>
            </a:extLst>
          </p:cNvPr>
          <p:cNvGrpSpPr/>
          <p:nvPr/>
        </p:nvGrpSpPr>
        <p:grpSpPr>
          <a:xfrm>
            <a:off x="389020" y="426121"/>
            <a:ext cx="803406" cy="343358"/>
            <a:chOff x="389020" y="426121"/>
            <a:chExt cx="803406" cy="343358"/>
          </a:xfrm>
        </p:grpSpPr>
        <p:pic>
          <p:nvPicPr>
            <p:cNvPr id="34" name="Picture 9" descr="http://t2.gstatic.com/images?q=tbn:ANd9GcRZMWmvgGillZoAry3m_jNRbFmawp6mrnhwgRtmiCg91VxoaE969A:images.clipartpanda.com/heart-clip-art-valentine_heart_29-1969px.png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9020" y="426121"/>
              <a:ext cx="356394" cy="330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" name="Picture 9" descr="http://t2.gstatic.com/images?q=tbn:ANd9GcRZMWmvgGillZoAry3m_jNRbFmawp6mrnhwgRtmiCg91VxoaE969A:images.clipartpanda.com/heart-clip-art-valentine_heart_29-1969px.png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6032" y="439047"/>
              <a:ext cx="356394" cy="330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6" name="Picture 9" descr="http://t2.gstatic.com/images?q=tbn:ANd9GcRZMWmvgGillZoAry3m_jNRbFmawp6mrnhwgRtmiCg91VxoaE969A:images.clipartpanda.com/heart-clip-art-valentine_heart_29-1969px.pn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411" y="504134"/>
            <a:ext cx="356394" cy="330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15" descr="http://t0.gstatic.com/images?q=tbn:ANd9GcR5U9thQbK4ZHRZsUGK2iDKj1bS1ICkPTUwlIR5nX2AEbJPRZq5:babyproofingyourmarriage.com/wp-content/uploads/2012/02/white-crossed-our-heart-no-love-no-heart-men-s-tees_design.png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1270" y="426121"/>
            <a:ext cx="447562" cy="453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FFE0FC7A-7030-4EFC-BF1E-A9136FEE8941}"/>
              </a:ext>
            </a:extLst>
          </p:cNvPr>
          <p:cNvGrpSpPr/>
          <p:nvPr/>
        </p:nvGrpSpPr>
        <p:grpSpPr>
          <a:xfrm>
            <a:off x="6016337" y="404749"/>
            <a:ext cx="966963" cy="456553"/>
            <a:chOff x="6016337" y="404749"/>
            <a:chExt cx="966963" cy="456553"/>
          </a:xfrm>
        </p:grpSpPr>
        <p:pic>
          <p:nvPicPr>
            <p:cNvPr id="38" name="Picture 15" descr="http://t0.gstatic.com/images?q=tbn:ANd9GcR5U9thQbK4ZHRZsUGK2iDKj1bS1ICkPTUwlIR5nX2AEbJPRZq5:babyproofingyourmarriage.com/wp-content/uploads/2012/02/white-crossed-our-heart-no-love-no-heart-men-s-tees_design.png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6337" y="407903"/>
              <a:ext cx="447562" cy="4533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" name="Picture 15" descr="http://t0.gstatic.com/images?q=tbn:ANd9GcR5U9thQbK4ZHRZsUGK2iDKj1bS1ICkPTUwlIR5nX2AEbJPRZq5:babyproofingyourmarriage.com/wp-content/uploads/2012/02/white-crossed-our-heart-no-love-no-heart-men-s-tees_design.png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35738" y="404749"/>
              <a:ext cx="447562" cy="4533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80EB9B9E-221F-4722-BA1D-BEABDA3F5D9C}"/>
              </a:ext>
            </a:extLst>
          </p:cNvPr>
          <p:cNvSpPr txBox="1"/>
          <p:nvPr/>
        </p:nvSpPr>
        <p:spPr>
          <a:xfrm>
            <a:off x="7548212" y="46934"/>
            <a:ext cx="1548162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2000" dirty="0"/>
              <a:t>Pupil copy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6376872" y="1962170"/>
            <a:ext cx="2377109" cy="40091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3200" dirty="0" err="1">
                <a:latin typeface="Comic Sans MS" pitchFamily="66" charset="0"/>
              </a:rPr>
              <a:t>Fenomenal</a:t>
            </a:r>
            <a:endParaRPr lang="en-GB" sz="3200" dirty="0">
              <a:latin typeface="Comic Sans MS" pitchFamily="66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3923928" y="756165"/>
            <a:ext cx="2748248" cy="1100624"/>
            <a:chOff x="4790632" y="508261"/>
            <a:chExt cx="2748248" cy="1100624"/>
          </a:xfrm>
        </p:grpSpPr>
        <p:sp>
          <p:nvSpPr>
            <p:cNvPr id="4" name="Rectangle 3"/>
            <p:cNvSpPr/>
            <p:nvPr/>
          </p:nvSpPr>
          <p:spPr>
            <a:xfrm>
              <a:off x="4790632" y="1085665"/>
              <a:ext cx="2584362" cy="523220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>
              <a:spAutoFit/>
            </a:bodyPr>
            <a:lstStyle/>
            <a:p>
              <a:r>
                <a:rPr lang="en-GB" dirty="0"/>
                <a:t>Me </a:t>
              </a:r>
              <a:r>
                <a:rPr lang="en-GB" dirty="0" err="1"/>
                <a:t>llamo</a:t>
              </a:r>
              <a:r>
                <a:rPr lang="en-GB" dirty="0"/>
                <a:t> Dave</a:t>
              </a:r>
            </a:p>
          </p:txBody>
        </p:sp>
        <p:pic>
          <p:nvPicPr>
            <p:cNvPr id="10" name="Picture 26" descr="https://encrypted-tbn1.gstatic.com/images?q=tbn:ANd9GcQ-6xK5B-8Dju-8lVz6NZTTTbULwVW3XLorJomJCe0_VHCoreQk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58240" y="508261"/>
              <a:ext cx="880640" cy="7105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3" name="Group 12"/>
          <p:cNvGrpSpPr/>
          <p:nvPr/>
        </p:nvGrpSpPr>
        <p:grpSpPr>
          <a:xfrm>
            <a:off x="5907883" y="4892767"/>
            <a:ext cx="2905218" cy="1380751"/>
            <a:chOff x="5687341" y="3507573"/>
            <a:chExt cx="2905218" cy="1380751"/>
          </a:xfrm>
        </p:grpSpPr>
        <p:sp>
          <p:nvSpPr>
            <p:cNvPr id="5" name="Rectangle 4"/>
            <p:cNvSpPr/>
            <p:nvPr/>
          </p:nvSpPr>
          <p:spPr>
            <a:xfrm>
              <a:off x="5687341" y="4365104"/>
              <a:ext cx="2905218" cy="52322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r>
                <a:rPr lang="en-GB" dirty="0" err="1">
                  <a:solidFill>
                    <a:prstClr val="black"/>
                  </a:solidFill>
                </a:rPr>
                <a:t>Tengo</a:t>
              </a:r>
              <a:r>
                <a:rPr lang="en-GB" dirty="0">
                  <a:solidFill>
                    <a:prstClr val="black"/>
                  </a:solidFill>
                </a:rPr>
                <a:t> </a:t>
              </a:r>
              <a:r>
                <a:rPr lang="en-GB" dirty="0" err="1">
                  <a:solidFill>
                    <a:prstClr val="black"/>
                  </a:solidFill>
                </a:rPr>
                <a:t>diez</a:t>
              </a:r>
              <a:r>
                <a:rPr lang="en-GB" dirty="0">
                  <a:solidFill>
                    <a:prstClr val="black"/>
                  </a:solidFill>
                </a:rPr>
                <a:t> </a:t>
              </a:r>
              <a:r>
                <a:rPr lang="en-GB" dirty="0" err="1">
                  <a:solidFill>
                    <a:prstClr val="black"/>
                  </a:solidFill>
                </a:rPr>
                <a:t>años</a:t>
              </a:r>
              <a:r>
                <a:rPr lang="en-GB" dirty="0">
                  <a:solidFill>
                    <a:prstClr val="black"/>
                  </a:solidFill>
                </a:rPr>
                <a:t>.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7360492" y="3507573"/>
              <a:ext cx="954107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 eaLnBrk="0" hangingPunct="0"/>
              <a:r>
                <a:rPr lang="en-US" sz="5400" b="1" dirty="0">
                  <a:ln w="11430"/>
                  <a:gradFill>
                    <a:gsLst>
                      <a:gs pos="0">
                        <a:srgbClr val="C0504D">
                          <a:tint val="70000"/>
                          <a:satMod val="245000"/>
                        </a:srgbClr>
                      </a:gs>
                      <a:gs pos="75000">
                        <a:srgbClr val="C0504D">
                          <a:tint val="90000"/>
                          <a:shade val="60000"/>
                          <a:satMod val="240000"/>
                        </a:srgbClr>
                      </a:gs>
                      <a:gs pos="100000">
                        <a:srgbClr val="C0504D">
                          <a:tint val="100000"/>
                          <a:shade val="50000"/>
                          <a:satMod val="240000"/>
                        </a:srgb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" pitchFamily="34" charset="0"/>
                </a:rPr>
                <a:t>10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40392" y="4190500"/>
            <a:ext cx="5246949" cy="1404533"/>
            <a:chOff x="272770" y="3488234"/>
            <a:chExt cx="5246949" cy="1404533"/>
          </a:xfrm>
        </p:grpSpPr>
        <p:sp>
          <p:nvSpPr>
            <p:cNvPr id="6" name="Text Box 2"/>
            <p:cNvSpPr txBox="1">
              <a:spLocks noChangeArrowheads="1"/>
            </p:cNvSpPr>
            <p:nvPr/>
          </p:nvSpPr>
          <p:spPr bwMode="auto">
            <a:xfrm>
              <a:off x="272770" y="3488234"/>
              <a:ext cx="5246949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n-GB" altLang="en-US" sz="5400" b="1" dirty="0" err="1">
                  <a:solidFill>
                    <a:prstClr val="black"/>
                  </a:solidFill>
                  <a:latin typeface="Informal Roman" panose="030604020304060B0204" pitchFamily="66" charset="0"/>
                </a:rPr>
                <a:t>Tengo</a:t>
              </a:r>
              <a:r>
                <a:rPr lang="en-GB" altLang="en-US" sz="5400" b="1" dirty="0">
                  <a:solidFill>
                    <a:prstClr val="black"/>
                  </a:solidFill>
                  <a:latin typeface="Informal Roman" panose="030604020304060B0204" pitchFamily="66" charset="0"/>
                </a:rPr>
                <a:t> los </a:t>
              </a:r>
              <a:r>
                <a:rPr lang="en-GB" altLang="en-US" sz="5400" b="1" dirty="0" err="1">
                  <a:solidFill>
                    <a:prstClr val="black"/>
                  </a:solidFill>
                  <a:latin typeface="Informal Roman" panose="030604020304060B0204" pitchFamily="66" charset="0"/>
                </a:rPr>
                <a:t>ojos</a:t>
              </a:r>
              <a:r>
                <a:rPr lang="en-GB" altLang="en-US" sz="5400" b="1" dirty="0">
                  <a:solidFill>
                    <a:prstClr val="black"/>
                  </a:solidFill>
                  <a:latin typeface="Informal Roman" panose="030604020304060B0204" pitchFamily="66" charset="0"/>
                </a:rPr>
                <a:t> </a:t>
              </a:r>
              <a:r>
                <a:rPr lang="en-GB" altLang="en-US" sz="5400" b="1" dirty="0" err="1">
                  <a:solidFill>
                    <a:prstClr val="black"/>
                  </a:solidFill>
                  <a:latin typeface="Informal Roman" panose="030604020304060B0204" pitchFamily="66" charset="0"/>
                </a:rPr>
                <a:t>verdes</a:t>
              </a:r>
              <a:endParaRPr lang="en-GB" altLang="en-US" sz="5400" b="1" dirty="0">
                <a:solidFill>
                  <a:prstClr val="black"/>
                </a:solidFill>
                <a:latin typeface="Informal Roman" panose="030604020304060B0204" pitchFamily="66" charset="0"/>
              </a:endParaRPr>
            </a:p>
          </p:txBody>
        </p:sp>
        <p:pic>
          <p:nvPicPr>
            <p:cNvPr id="14" name="Picture 5" descr="eyes">
              <a:hlinkClick r:id="rId6"/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56615" y="4375334"/>
              <a:ext cx="1170586" cy="5174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7" name="Group 16"/>
          <p:cNvGrpSpPr/>
          <p:nvPr/>
        </p:nvGrpSpPr>
        <p:grpSpPr>
          <a:xfrm>
            <a:off x="155727" y="5488759"/>
            <a:ext cx="4392488" cy="1200035"/>
            <a:chOff x="360690" y="5657965"/>
            <a:chExt cx="4392488" cy="1200035"/>
          </a:xfrm>
        </p:grpSpPr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360690" y="5657965"/>
              <a:ext cx="4392488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altLang="en-US" sz="4000" dirty="0">
                  <a:solidFill>
                    <a:schemeClr val="accent6">
                      <a:lumMod val="50000"/>
                    </a:schemeClr>
                  </a:solidFill>
                  <a:latin typeface="Comic Sans MS" pitchFamily="66" charset="0"/>
                </a:rPr>
                <a:t>Hay </a:t>
              </a:r>
              <a:r>
                <a:rPr lang="en-US" altLang="en-US" sz="4000" dirty="0" err="1">
                  <a:solidFill>
                    <a:schemeClr val="accent6">
                      <a:lumMod val="50000"/>
                    </a:schemeClr>
                  </a:solidFill>
                  <a:latin typeface="Comic Sans MS" pitchFamily="66" charset="0"/>
                </a:rPr>
                <a:t>una</a:t>
              </a:r>
              <a:r>
                <a:rPr lang="en-US" altLang="en-US" sz="4000" dirty="0">
                  <a:solidFill>
                    <a:schemeClr val="accent6">
                      <a:lumMod val="50000"/>
                    </a:schemeClr>
                  </a:solidFill>
                  <a:latin typeface="Comic Sans MS" pitchFamily="66" charset="0"/>
                </a:rPr>
                <a:t> </a:t>
              </a:r>
              <a:r>
                <a:rPr lang="en-US" altLang="en-US" sz="4000" dirty="0" err="1">
                  <a:solidFill>
                    <a:schemeClr val="accent6">
                      <a:lumMod val="50000"/>
                    </a:schemeClr>
                  </a:solidFill>
                  <a:latin typeface="Comic Sans MS" pitchFamily="66" charset="0"/>
                </a:rPr>
                <a:t>piscina</a:t>
              </a:r>
              <a:r>
                <a:rPr lang="en-US" altLang="en-US" sz="4000" dirty="0">
                  <a:solidFill>
                    <a:schemeClr val="accent6">
                      <a:lumMod val="50000"/>
                    </a:schemeClr>
                  </a:solidFill>
                  <a:latin typeface="Comic Sans MS" pitchFamily="66" charset="0"/>
                </a:rPr>
                <a:t>.</a:t>
              </a:r>
            </a:p>
          </p:txBody>
        </p:sp>
        <p:pic>
          <p:nvPicPr>
            <p:cNvPr id="16" name="Picture 2" descr="MCj02956330000[1]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3608" y="6260503"/>
              <a:ext cx="651445" cy="5974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8" name="Group 17"/>
          <p:cNvGrpSpPr/>
          <p:nvPr/>
        </p:nvGrpSpPr>
        <p:grpSpPr>
          <a:xfrm>
            <a:off x="1599986" y="3307444"/>
            <a:ext cx="6356982" cy="1018668"/>
            <a:chOff x="505956" y="2765065"/>
            <a:chExt cx="6356982" cy="1018668"/>
          </a:xfrm>
        </p:grpSpPr>
        <p:sp>
          <p:nvSpPr>
            <p:cNvPr id="9" name="Text Box 2"/>
            <p:cNvSpPr txBox="1">
              <a:spLocks noChangeArrowheads="1"/>
            </p:cNvSpPr>
            <p:nvPr/>
          </p:nvSpPr>
          <p:spPr bwMode="auto">
            <a:xfrm>
              <a:off x="983484" y="2780928"/>
              <a:ext cx="5346753" cy="92333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txBody>
            <a:bodyPr wrap="squar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n-GB" altLang="en-US" sz="5400" b="1" dirty="0" err="1">
                  <a:solidFill>
                    <a:prstClr val="black"/>
                  </a:solidFill>
                  <a:latin typeface="Informal Roman" panose="030604020304060B0204" pitchFamily="66" charset="0"/>
                </a:rPr>
                <a:t>Tengo</a:t>
              </a:r>
              <a:r>
                <a:rPr lang="en-GB" altLang="en-US" sz="5400" b="1" dirty="0">
                  <a:solidFill>
                    <a:prstClr val="black"/>
                  </a:solidFill>
                  <a:latin typeface="Informal Roman" panose="030604020304060B0204" pitchFamily="66" charset="0"/>
                </a:rPr>
                <a:t> dos </a:t>
              </a:r>
              <a:r>
                <a:rPr lang="en-GB" altLang="en-US" sz="5400" b="1" dirty="0" err="1">
                  <a:solidFill>
                    <a:prstClr val="black"/>
                  </a:solidFill>
                  <a:latin typeface="Informal Roman" panose="030604020304060B0204" pitchFamily="66" charset="0"/>
                </a:rPr>
                <a:t>hermanas</a:t>
              </a:r>
              <a:endParaRPr lang="en-GB" altLang="en-US" sz="5400" b="1" dirty="0">
                <a:solidFill>
                  <a:prstClr val="black"/>
                </a:solidFill>
                <a:latin typeface="Informal Roman" panose="030604020304060B0204" pitchFamily="66" charset="0"/>
              </a:endParaRPr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0" b="100000" l="0" r="100000">
                          <a14:foregroundMark x1="48444" y1="19111" x2="48444" y2="1911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5956" y="2765065"/>
              <a:ext cx="955055" cy="955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2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0" b="100000" l="0" r="100000">
                          <a14:foregroundMark x1="48444" y1="19111" x2="48444" y2="1911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07883" y="2828678"/>
              <a:ext cx="955055" cy="955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0" name="Group 19"/>
          <p:cNvGrpSpPr/>
          <p:nvPr/>
        </p:nvGrpSpPr>
        <p:grpSpPr>
          <a:xfrm>
            <a:off x="631412" y="1941389"/>
            <a:ext cx="6370501" cy="1280283"/>
            <a:chOff x="1969546" y="1772815"/>
            <a:chExt cx="6370501" cy="1280283"/>
          </a:xfrm>
        </p:grpSpPr>
        <p:pic>
          <p:nvPicPr>
            <p:cNvPr id="21" name="Picture 10" descr="walking_andalucia_provinces_2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9546" y="1772815"/>
              <a:ext cx="1810917" cy="11446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 Box 7"/>
            <p:cNvSpPr txBox="1">
              <a:spLocks noChangeArrowheads="1"/>
            </p:cNvSpPr>
            <p:nvPr/>
          </p:nvSpPr>
          <p:spPr bwMode="auto">
            <a:xfrm>
              <a:off x="3012397" y="2138698"/>
              <a:ext cx="5327650" cy="914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GB" altLang="en-US" sz="5400" dirty="0">
                  <a:solidFill>
                    <a:srgbClr val="FF0066"/>
                  </a:solidFill>
                </a:rPr>
                <a:t>Vivo </a:t>
              </a:r>
              <a:r>
                <a:rPr lang="en-GB" altLang="en-US" sz="5400" dirty="0" err="1">
                  <a:solidFill>
                    <a:srgbClr val="FF0066"/>
                  </a:solidFill>
                </a:rPr>
                <a:t>en</a:t>
              </a:r>
              <a:r>
                <a:rPr lang="en-GB" altLang="en-US" sz="5400" dirty="0">
                  <a:solidFill>
                    <a:srgbClr val="FF0066"/>
                  </a:solidFill>
                </a:rPr>
                <a:t> Granada</a:t>
              </a:r>
            </a:p>
          </p:txBody>
        </p:sp>
      </p:grpSp>
      <p:sp>
        <p:nvSpPr>
          <p:cNvPr id="22" name="Rectangle 21"/>
          <p:cNvSpPr/>
          <p:nvPr/>
        </p:nvSpPr>
        <p:spPr>
          <a:xfrm>
            <a:off x="336195" y="106159"/>
            <a:ext cx="54553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u="sng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Las </a:t>
            </a:r>
            <a:r>
              <a:rPr lang="en-US" sz="5400" b="1" u="sng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</a:t>
            </a:r>
            <a:r>
              <a:rPr lang="en-US" sz="5400" b="1" u="sng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espuestas</a:t>
            </a:r>
            <a:endParaRPr lang="en-US" sz="5400" b="1" u="sng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740DF8D-9684-4D69-A56F-C5E740F8298D}"/>
              </a:ext>
            </a:extLst>
          </p:cNvPr>
          <p:cNvSpPr txBox="1"/>
          <p:nvPr/>
        </p:nvSpPr>
        <p:spPr>
          <a:xfrm>
            <a:off x="5687341" y="106159"/>
            <a:ext cx="32771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Listen to some answers from the previous slide.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E6F54606-1D4D-4EE1-B3B5-61433DCAB014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b="9525"/>
          <a:stretch/>
        </p:blipFill>
        <p:spPr>
          <a:xfrm>
            <a:off x="8095636" y="1106001"/>
            <a:ext cx="879010" cy="835388"/>
          </a:xfrm>
          <a:prstGeom prst="rect">
            <a:avLst/>
          </a:prstGeom>
        </p:spPr>
      </p:pic>
      <p:pic>
        <p:nvPicPr>
          <p:cNvPr id="2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FDE3C15-D58B-4A6C-B26B-486BC42AA65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2108289" y="98894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697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24102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8"/>
          <p:cNvSpPr>
            <a:spLocks noChangeArrowheads="1"/>
          </p:cNvSpPr>
          <p:nvPr/>
        </p:nvSpPr>
        <p:spPr bwMode="auto">
          <a:xfrm>
            <a:off x="481013" y="3000375"/>
            <a:ext cx="2951162" cy="80645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400" b="1">
                <a:latin typeface="Comic Sans MS" pitchFamily="66" charset="0"/>
              </a:rPr>
              <a:t>¿Qué tal?</a:t>
            </a:r>
          </a:p>
        </p:txBody>
      </p:sp>
      <p:sp>
        <p:nvSpPr>
          <p:cNvPr id="3" name="Oval Callout 2"/>
          <p:cNvSpPr/>
          <p:nvPr/>
        </p:nvSpPr>
        <p:spPr>
          <a:xfrm>
            <a:off x="341313" y="4667250"/>
            <a:ext cx="3821112" cy="901700"/>
          </a:xfrm>
          <a:prstGeom prst="wedgeEllipseCallout">
            <a:avLst>
              <a:gd name="adj1" fmla="val -56318"/>
              <a:gd name="adj2" fmla="val 24556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800" b="1" dirty="0">
                <a:solidFill>
                  <a:schemeClr val="tx1"/>
                </a:solidFill>
                <a:latin typeface="Boring Boring" pitchFamily="2" charset="0"/>
              </a:rPr>
              <a:t>¿</a:t>
            </a:r>
            <a:r>
              <a:rPr lang="en-GB" sz="2800" b="1" dirty="0" err="1">
                <a:solidFill>
                  <a:schemeClr val="tx1"/>
                </a:solidFill>
                <a:latin typeface="Boring Boring" pitchFamily="2" charset="0"/>
              </a:rPr>
              <a:t>Cómo</a:t>
            </a:r>
            <a:r>
              <a:rPr lang="en-GB" sz="2800" b="1" dirty="0">
                <a:solidFill>
                  <a:schemeClr val="tx1"/>
                </a:solidFill>
                <a:latin typeface="Boring Boring" pitchFamily="2" charset="0"/>
              </a:rPr>
              <a:t> </a:t>
            </a:r>
            <a:r>
              <a:rPr lang="en-GB" sz="2800" b="1" dirty="0" err="1">
                <a:solidFill>
                  <a:schemeClr val="tx1"/>
                </a:solidFill>
                <a:latin typeface="Boring Boring" pitchFamily="2" charset="0"/>
              </a:rPr>
              <a:t>te</a:t>
            </a:r>
            <a:r>
              <a:rPr lang="en-GB" sz="2800" b="1" dirty="0">
                <a:solidFill>
                  <a:schemeClr val="tx1"/>
                </a:solidFill>
                <a:latin typeface="Boring Boring" pitchFamily="2" charset="0"/>
              </a:rPr>
              <a:t> llamas?</a:t>
            </a:r>
          </a:p>
        </p:txBody>
      </p:sp>
      <p:sp>
        <p:nvSpPr>
          <p:cNvPr id="4" name="Oval Callout 3"/>
          <p:cNvSpPr/>
          <p:nvPr/>
        </p:nvSpPr>
        <p:spPr>
          <a:xfrm>
            <a:off x="433388" y="1196975"/>
            <a:ext cx="3671887" cy="974725"/>
          </a:xfrm>
          <a:prstGeom prst="wedgeEllipseCallout">
            <a:avLst>
              <a:gd name="adj1" fmla="val -62844"/>
              <a:gd name="adj2" fmla="val 11386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GB" sz="2800" b="1" dirty="0">
                <a:solidFill>
                  <a:prstClr val="black"/>
                </a:solidFill>
                <a:latin typeface="Boring Boring" pitchFamily="2" charset="0"/>
              </a:rPr>
              <a:t>¿</a:t>
            </a:r>
            <a:r>
              <a:rPr lang="en-GB" sz="2800" b="1" dirty="0" err="1">
                <a:solidFill>
                  <a:prstClr val="black"/>
                </a:solidFill>
                <a:latin typeface="Boring Boring" pitchFamily="2" charset="0"/>
              </a:rPr>
              <a:t>Cuántos</a:t>
            </a:r>
            <a:r>
              <a:rPr lang="en-GB" sz="2800" b="1" dirty="0">
                <a:solidFill>
                  <a:prstClr val="black"/>
                </a:solidFill>
                <a:latin typeface="Boring Boring" pitchFamily="2" charset="0"/>
              </a:rPr>
              <a:t> </a:t>
            </a:r>
            <a:r>
              <a:rPr lang="en-GB" sz="2800" b="1" dirty="0" err="1">
                <a:solidFill>
                  <a:prstClr val="black"/>
                </a:solidFill>
                <a:latin typeface="Boring Boring" pitchFamily="2" charset="0"/>
              </a:rPr>
              <a:t>años</a:t>
            </a:r>
            <a:r>
              <a:rPr lang="en-GB" sz="2800" b="1" dirty="0">
                <a:solidFill>
                  <a:prstClr val="black"/>
                </a:solidFill>
                <a:latin typeface="Boring Boring" pitchFamily="2" charset="0"/>
              </a:rPr>
              <a:t> </a:t>
            </a:r>
            <a:r>
              <a:rPr lang="en-GB" sz="2800" b="1" dirty="0" err="1">
                <a:solidFill>
                  <a:prstClr val="black"/>
                </a:solidFill>
                <a:latin typeface="Boring Boring" pitchFamily="2" charset="0"/>
              </a:rPr>
              <a:t>tienes</a:t>
            </a:r>
            <a:r>
              <a:rPr lang="en-GB" sz="2800" b="1" dirty="0">
                <a:solidFill>
                  <a:prstClr val="black"/>
                </a:solidFill>
                <a:latin typeface="Boring Boring" pitchFamily="2" charset="0"/>
              </a:rPr>
              <a:t>?</a:t>
            </a:r>
          </a:p>
        </p:txBody>
      </p:sp>
      <p:sp>
        <p:nvSpPr>
          <p:cNvPr id="3077" name="Text Box 4"/>
          <p:cNvSpPr txBox="1">
            <a:spLocks noChangeArrowheads="1"/>
          </p:cNvSpPr>
          <p:nvPr/>
        </p:nvSpPr>
        <p:spPr bwMode="auto">
          <a:xfrm>
            <a:off x="319088" y="4011613"/>
            <a:ext cx="324008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600" b="1">
                <a:solidFill>
                  <a:srgbClr val="000000"/>
                </a:solidFill>
                <a:latin typeface="Kristen ITC" pitchFamily="66" charset="0"/>
                <a:cs typeface="Arial" pitchFamily="34" charset="0"/>
              </a:rPr>
              <a:t>¿C</a:t>
            </a:r>
            <a:r>
              <a:rPr lang="en-US" altLang="en-US" sz="3600" b="1">
                <a:solidFill>
                  <a:srgbClr val="000000"/>
                </a:solidFill>
                <a:latin typeface="Kristen ITC" pitchFamily="66" charset="0"/>
                <a:cs typeface="Arial" pitchFamily="34" charset="0"/>
              </a:rPr>
              <a:t>ó</a:t>
            </a:r>
            <a:r>
              <a:rPr lang="en-GB" altLang="en-US" sz="3600" b="1">
                <a:solidFill>
                  <a:srgbClr val="000000"/>
                </a:solidFill>
                <a:latin typeface="Kristen ITC" pitchFamily="66" charset="0"/>
                <a:cs typeface="Arial" pitchFamily="34" charset="0"/>
              </a:rPr>
              <a:t>mo eres ? </a:t>
            </a:r>
          </a:p>
        </p:txBody>
      </p:sp>
      <p:sp>
        <p:nvSpPr>
          <p:cNvPr id="3078" name="Text Box 9"/>
          <p:cNvSpPr txBox="1">
            <a:spLocks noChangeArrowheads="1"/>
          </p:cNvSpPr>
          <p:nvPr/>
        </p:nvSpPr>
        <p:spPr bwMode="auto">
          <a:xfrm>
            <a:off x="41275" y="2309813"/>
            <a:ext cx="4014788" cy="5238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</a:rPr>
              <a:t>¿</a:t>
            </a:r>
            <a:r>
              <a:rPr lang="en-GB" altLang="en-US" sz="2800" b="1">
                <a:solidFill>
                  <a:srgbClr val="000000"/>
                </a:solidFill>
                <a:cs typeface="Arial" pitchFamily="34" charset="0"/>
              </a:rPr>
              <a:t>Tienes hermanos?</a:t>
            </a:r>
          </a:p>
        </p:txBody>
      </p:sp>
      <p:sp>
        <p:nvSpPr>
          <p:cNvPr id="3079" name="Text Box 5"/>
          <p:cNvSpPr txBox="1">
            <a:spLocks noChangeArrowheads="1"/>
          </p:cNvSpPr>
          <p:nvPr/>
        </p:nvSpPr>
        <p:spPr bwMode="auto">
          <a:xfrm>
            <a:off x="468313" y="5772150"/>
            <a:ext cx="3314700" cy="923925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rgbClr val="000000"/>
                </a:solidFill>
                <a:cs typeface="Arial" pitchFamily="34" charset="0"/>
              </a:rPr>
              <a:t>¿</a:t>
            </a:r>
            <a:r>
              <a:rPr lang="en-GB" altLang="en-US" sz="3600">
                <a:solidFill>
                  <a:srgbClr val="000000"/>
                </a:solidFill>
                <a:cs typeface="Arial" pitchFamily="34" charset="0"/>
              </a:rPr>
              <a:t>Dónde vives?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3080" name="Rectangle 4"/>
          <p:cNvSpPr>
            <a:spLocks noChangeArrowheads="1"/>
          </p:cNvSpPr>
          <p:nvPr/>
        </p:nvSpPr>
        <p:spPr bwMode="auto">
          <a:xfrm>
            <a:off x="204788" y="382588"/>
            <a:ext cx="411638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3333FF"/>
                </a:solidFill>
              </a:rPr>
              <a:t>¿</a:t>
            </a:r>
            <a:r>
              <a:rPr lang="en-US" altLang="en-US" sz="2800">
                <a:solidFill>
                  <a:srgbClr val="3333FF"/>
                </a:solidFill>
                <a:latin typeface="Comic Sans MS" pitchFamily="66" charset="0"/>
              </a:rPr>
              <a:t>Qué hay en tu ciudad?</a:t>
            </a:r>
          </a:p>
        </p:txBody>
      </p:sp>
      <p:sp>
        <p:nvSpPr>
          <p:cNvPr id="3081" name="Rectangle 9"/>
          <p:cNvSpPr>
            <a:spLocks noChangeArrowheads="1"/>
          </p:cNvSpPr>
          <p:nvPr/>
        </p:nvSpPr>
        <p:spPr bwMode="auto">
          <a:xfrm>
            <a:off x="6315075" y="4378325"/>
            <a:ext cx="2584450" cy="52387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800"/>
              <a:t>Me llamo Dave</a:t>
            </a:r>
          </a:p>
        </p:txBody>
      </p:sp>
      <p:sp>
        <p:nvSpPr>
          <p:cNvPr id="3082" name="Text Box 7"/>
          <p:cNvSpPr txBox="1">
            <a:spLocks noChangeArrowheads="1"/>
          </p:cNvSpPr>
          <p:nvPr/>
        </p:nvSpPr>
        <p:spPr bwMode="auto">
          <a:xfrm>
            <a:off x="6300788" y="1412875"/>
            <a:ext cx="25749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FF0066"/>
                </a:solidFill>
                <a:cs typeface="Arial" pitchFamily="34" charset="0"/>
              </a:rPr>
              <a:t>Vivo en Granada.</a:t>
            </a:r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6499225" y="577850"/>
            <a:ext cx="2378075" cy="40163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GB" sz="3200" dirty="0" err="1">
                <a:latin typeface="Comic Sans MS" pitchFamily="66" charset="0"/>
              </a:rPr>
              <a:t>Fenomenal</a:t>
            </a:r>
            <a:endParaRPr lang="en-GB" sz="3200" dirty="0">
              <a:latin typeface="Comic Sans MS" pitchFamily="66" charset="0"/>
            </a:endParaRPr>
          </a:p>
        </p:txBody>
      </p:sp>
      <p:sp>
        <p:nvSpPr>
          <p:cNvPr id="15" name="Text Box 2"/>
          <p:cNvSpPr txBox="1">
            <a:spLocks noChangeArrowheads="1"/>
          </p:cNvSpPr>
          <p:nvPr/>
        </p:nvSpPr>
        <p:spPr bwMode="auto">
          <a:xfrm>
            <a:off x="5508625" y="3287713"/>
            <a:ext cx="3567113" cy="5238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GB" altLang="en-US" sz="2800" b="1" dirty="0" err="1">
                <a:solidFill>
                  <a:prstClr val="black"/>
                </a:solidFill>
                <a:latin typeface="Goudy" pitchFamily="18" charset="0"/>
              </a:rPr>
              <a:t>Tengo</a:t>
            </a:r>
            <a:r>
              <a:rPr lang="en-GB" altLang="en-US" sz="2800" b="1" dirty="0">
                <a:solidFill>
                  <a:prstClr val="black"/>
                </a:solidFill>
                <a:latin typeface="Goudy" pitchFamily="18" charset="0"/>
              </a:rPr>
              <a:t> dos </a:t>
            </a:r>
            <a:r>
              <a:rPr lang="en-GB" altLang="en-US" sz="2800" b="1" dirty="0" err="1">
                <a:solidFill>
                  <a:prstClr val="black"/>
                </a:solidFill>
                <a:latin typeface="Goudy" pitchFamily="18" charset="0"/>
              </a:rPr>
              <a:t>hermanas</a:t>
            </a:r>
            <a:endParaRPr lang="en-GB" altLang="en-US" sz="2800" b="1" dirty="0">
              <a:solidFill>
                <a:prstClr val="black"/>
              </a:solidFill>
              <a:latin typeface="Goudy" pitchFamily="18" charset="0"/>
            </a:endParaRPr>
          </a:p>
        </p:txBody>
      </p:sp>
      <p:sp>
        <p:nvSpPr>
          <p:cNvPr id="3085" name="Text Box 2"/>
          <p:cNvSpPr txBox="1">
            <a:spLocks noChangeArrowheads="1"/>
          </p:cNvSpPr>
          <p:nvPr/>
        </p:nvSpPr>
        <p:spPr bwMode="auto">
          <a:xfrm>
            <a:off x="5381625" y="5830888"/>
            <a:ext cx="369887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800" b="1">
                <a:solidFill>
                  <a:srgbClr val="000000"/>
                </a:solidFill>
                <a:latin typeface="Goudy ExtraBold" pitchFamily="18" charset="0"/>
                <a:cs typeface="Arial" pitchFamily="34" charset="0"/>
              </a:rPr>
              <a:t>Tengo los ojos verdes.</a:t>
            </a: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5586413" y="5118100"/>
            <a:ext cx="3557587" cy="6461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3600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Hay </a:t>
            </a:r>
            <a:r>
              <a:rPr lang="en-US" altLang="en-US" sz="3600" dirty="0" err="1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una</a:t>
            </a:r>
            <a:r>
              <a:rPr lang="en-US" altLang="en-US" sz="3600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altLang="en-US" sz="3600" dirty="0" err="1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piscina</a:t>
            </a:r>
            <a:r>
              <a:rPr lang="en-US" altLang="en-US" sz="3600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.</a:t>
            </a:r>
          </a:p>
        </p:txBody>
      </p:sp>
      <p:sp>
        <p:nvSpPr>
          <p:cNvPr id="3087" name="Rectangle 19"/>
          <p:cNvSpPr>
            <a:spLocks noChangeArrowheads="1"/>
          </p:cNvSpPr>
          <p:nvPr/>
        </p:nvSpPr>
        <p:spPr bwMode="auto">
          <a:xfrm>
            <a:off x="6300788" y="2276475"/>
            <a:ext cx="2700337" cy="5842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GB" altLang="en-US" sz="3200" b="1">
                <a:solidFill>
                  <a:srgbClr val="000000"/>
                </a:solidFill>
                <a:latin typeface="Boring Boring" pitchFamily="2" charset="0"/>
              </a:rPr>
              <a:t>Tengo diez años.</a:t>
            </a:r>
          </a:p>
        </p:txBody>
      </p:sp>
      <p:sp>
        <p:nvSpPr>
          <p:cNvPr id="21" name="Rectangle 20"/>
          <p:cNvSpPr/>
          <p:nvPr/>
        </p:nvSpPr>
        <p:spPr>
          <a:xfrm>
            <a:off x="-20418" y="414666"/>
            <a:ext cx="412292" cy="58477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</a:t>
            </a:r>
          </a:p>
        </p:txBody>
      </p:sp>
      <p:sp>
        <p:nvSpPr>
          <p:cNvPr id="23" name="Rectangle 22"/>
          <p:cNvSpPr/>
          <p:nvPr/>
        </p:nvSpPr>
        <p:spPr>
          <a:xfrm>
            <a:off x="-18872" y="1130116"/>
            <a:ext cx="412292" cy="58477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</a:t>
            </a:r>
          </a:p>
        </p:txBody>
      </p:sp>
      <p:sp>
        <p:nvSpPr>
          <p:cNvPr id="24" name="Rectangle 23"/>
          <p:cNvSpPr/>
          <p:nvPr/>
        </p:nvSpPr>
        <p:spPr>
          <a:xfrm>
            <a:off x="-17031" y="2282872"/>
            <a:ext cx="412292" cy="58477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</a:t>
            </a:r>
          </a:p>
        </p:txBody>
      </p:sp>
      <p:sp>
        <p:nvSpPr>
          <p:cNvPr id="25" name="Rectangle 24"/>
          <p:cNvSpPr/>
          <p:nvPr/>
        </p:nvSpPr>
        <p:spPr>
          <a:xfrm>
            <a:off x="-21308" y="3111212"/>
            <a:ext cx="412292" cy="58477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</a:t>
            </a:r>
          </a:p>
        </p:txBody>
      </p:sp>
      <p:sp>
        <p:nvSpPr>
          <p:cNvPr id="26" name="Rectangle 25"/>
          <p:cNvSpPr/>
          <p:nvPr/>
        </p:nvSpPr>
        <p:spPr>
          <a:xfrm>
            <a:off x="-29808" y="3990673"/>
            <a:ext cx="412292" cy="58477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5</a:t>
            </a:r>
          </a:p>
        </p:txBody>
      </p:sp>
      <p:sp>
        <p:nvSpPr>
          <p:cNvPr id="27" name="Rectangle 26"/>
          <p:cNvSpPr/>
          <p:nvPr/>
        </p:nvSpPr>
        <p:spPr>
          <a:xfrm>
            <a:off x="14349" y="4603198"/>
            <a:ext cx="412292" cy="58477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6</a:t>
            </a:r>
          </a:p>
        </p:txBody>
      </p:sp>
      <p:sp>
        <p:nvSpPr>
          <p:cNvPr id="28" name="Rectangle 27"/>
          <p:cNvSpPr/>
          <p:nvPr/>
        </p:nvSpPr>
        <p:spPr>
          <a:xfrm>
            <a:off x="-2682" y="5920249"/>
            <a:ext cx="412292" cy="58477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7</a:t>
            </a:r>
          </a:p>
        </p:txBody>
      </p:sp>
      <p:sp>
        <p:nvSpPr>
          <p:cNvPr id="29" name="Rectangle 28"/>
          <p:cNvSpPr/>
          <p:nvPr/>
        </p:nvSpPr>
        <p:spPr>
          <a:xfrm>
            <a:off x="5842824" y="382819"/>
            <a:ext cx="481222" cy="58477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</a:t>
            </a:r>
          </a:p>
        </p:txBody>
      </p:sp>
      <p:sp>
        <p:nvSpPr>
          <p:cNvPr id="30" name="Rectangle 29"/>
          <p:cNvSpPr/>
          <p:nvPr/>
        </p:nvSpPr>
        <p:spPr>
          <a:xfrm>
            <a:off x="5868144" y="1340768"/>
            <a:ext cx="481222" cy="58477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</a:t>
            </a:r>
          </a:p>
        </p:txBody>
      </p:sp>
      <p:sp>
        <p:nvSpPr>
          <p:cNvPr id="31" name="Rectangle 30"/>
          <p:cNvSpPr/>
          <p:nvPr/>
        </p:nvSpPr>
        <p:spPr>
          <a:xfrm>
            <a:off x="5796136" y="2276872"/>
            <a:ext cx="481222" cy="58477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</a:t>
            </a:r>
          </a:p>
        </p:txBody>
      </p:sp>
      <p:sp>
        <p:nvSpPr>
          <p:cNvPr id="32" name="Rectangle 31"/>
          <p:cNvSpPr/>
          <p:nvPr/>
        </p:nvSpPr>
        <p:spPr>
          <a:xfrm>
            <a:off x="5105191" y="3349050"/>
            <a:ext cx="481222" cy="58477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</a:t>
            </a:r>
          </a:p>
        </p:txBody>
      </p:sp>
      <p:sp>
        <p:nvSpPr>
          <p:cNvPr id="33" name="Rectangle 32"/>
          <p:cNvSpPr/>
          <p:nvPr/>
        </p:nvSpPr>
        <p:spPr>
          <a:xfrm>
            <a:off x="5830023" y="4316781"/>
            <a:ext cx="458780" cy="58477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</a:t>
            </a:r>
          </a:p>
        </p:txBody>
      </p:sp>
      <p:sp>
        <p:nvSpPr>
          <p:cNvPr id="34" name="Rectangle 33"/>
          <p:cNvSpPr/>
          <p:nvPr/>
        </p:nvSpPr>
        <p:spPr>
          <a:xfrm>
            <a:off x="5172088" y="5143253"/>
            <a:ext cx="434735" cy="58477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</a:t>
            </a:r>
          </a:p>
        </p:txBody>
      </p:sp>
      <p:sp>
        <p:nvSpPr>
          <p:cNvPr id="35" name="Rectangle 34"/>
          <p:cNvSpPr/>
          <p:nvPr/>
        </p:nvSpPr>
        <p:spPr>
          <a:xfrm>
            <a:off x="4981606" y="5907754"/>
            <a:ext cx="503664" cy="58477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</a:t>
            </a:r>
          </a:p>
        </p:txBody>
      </p:sp>
      <p:pic>
        <p:nvPicPr>
          <p:cNvPr id="3102" name="Picture 21" descr="patsy%20clip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005263"/>
            <a:ext cx="1177925" cy="58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03" name="Picture 23" descr="city clipar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5288" y="385763"/>
            <a:ext cx="654050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0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1341438"/>
            <a:ext cx="58102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05" name="Rectangle 11"/>
          <p:cNvSpPr>
            <a:spLocks noChangeArrowheads="1"/>
          </p:cNvSpPr>
          <p:nvPr/>
        </p:nvSpPr>
        <p:spPr bwMode="auto">
          <a:xfrm>
            <a:off x="3635375" y="2205038"/>
            <a:ext cx="6969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400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Tahoma" pitchFamily="34" charset="0"/>
                <a:sym typeface="Webdings" pitchFamily="18" charset="2"/>
              </a:rPr>
              <a:t></a:t>
            </a:r>
            <a:endParaRPr lang="en-GB" altLang="en-US" sz="4000">
              <a:ea typeface="Times New Roman" pitchFamily="18" charset="0"/>
              <a:cs typeface="Tahoma" pitchFamily="34" charset="0"/>
            </a:endParaRPr>
          </a:p>
        </p:txBody>
      </p:sp>
      <p:sp>
        <p:nvSpPr>
          <p:cNvPr id="3106" name="Rectangle 12"/>
          <p:cNvSpPr>
            <a:spLocks noChangeArrowheads="1"/>
          </p:cNvSpPr>
          <p:nvPr/>
        </p:nvSpPr>
        <p:spPr bwMode="auto">
          <a:xfrm>
            <a:off x="3462338" y="2222500"/>
            <a:ext cx="6969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400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Tahoma" pitchFamily="34" charset="0"/>
                <a:sym typeface="Webdings" pitchFamily="18" charset="2"/>
              </a:rPr>
              <a:t></a:t>
            </a:r>
            <a:endParaRPr lang="en-GB" altLang="en-US" sz="4000">
              <a:ea typeface="Times New Roman" pitchFamily="18" charset="0"/>
              <a:cs typeface="Tahoma" pitchFamily="34" charset="0"/>
            </a:endParaRPr>
          </a:p>
        </p:txBody>
      </p:sp>
      <p:sp>
        <p:nvSpPr>
          <p:cNvPr id="3107" name="Rectangle 13"/>
          <p:cNvSpPr>
            <a:spLocks noChangeArrowheads="1"/>
          </p:cNvSpPr>
          <p:nvPr/>
        </p:nvSpPr>
        <p:spPr bwMode="auto">
          <a:xfrm>
            <a:off x="3873500" y="2205038"/>
            <a:ext cx="6985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400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Tahoma" pitchFamily="34" charset="0"/>
                <a:sym typeface="Webdings" pitchFamily="18" charset="2"/>
              </a:rPr>
              <a:t></a:t>
            </a:r>
            <a:endParaRPr lang="en-GB" altLang="en-US" sz="4000">
              <a:ea typeface="Times New Roman" pitchFamily="18" charset="0"/>
              <a:cs typeface="Tahoma" pitchFamily="34" charset="0"/>
            </a:endParaRPr>
          </a:p>
        </p:txBody>
      </p:sp>
      <p:sp>
        <p:nvSpPr>
          <p:cNvPr id="3108" name="Rectangle 10"/>
          <p:cNvSpPr>
            <a:spLocks noChangeArrowheads="1"/>
          </p:cNvSpPr>
          <p:nvPr/>
        </p:nvSpPr>
        <p:spPr bwMode="auto">
          <a:xfrm>
            <a:off x="2843213" y="2997200"/>
            <a:ext cx="60007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4800">
                <a:sym typeface="Wingdings" pitchFamily="2" charset="2"/>
              </a:rPr>
              <a:t></a:t>
            </a:r>
            <a:endParaRPr lang="en-GB" altLang="en-US" sz="4800"/>
          </a:p>
        </p:txBody>
      </p:sp>
      <p:pic>
        <p:nvPicPr>
          <p:cNvPr id="3109" name="Picture 19" descr="Stylish House Cartoon Simple On Apartment With A House Clipart Houses Home Image Are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5805488"/>
            <a:ext cx="8985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H="1">
            <a:off x="4981575" y="414338"/>
            <a:ext cx="0" cy="6062662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Rounded Rectangle 1"/>
          <p:cNvSpPr/>
          <p:nvPr/>
        </p:nvSpPr>
        <p:spPr>
          <a:xfrm>
            <a:off x="11628784" y="501362"/>
            <a:ext cx="2166944" cy="628015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Las </a:t>
            </a:r>
            <a:r>
              <a:rPr lang="en-GB" dirty="0" err="1">
                <a:solidFill>
                  <a:schemeClr val="tx1"/>
                </a:solidFill>
              </a:rPr>
              <a:t>respuestas</a:t>
            </a:r>
            <a:endParaRPr lang="en-GB" dirty="0">
              <a:solidFill>
                <a:schemeClr val="tx1"/>
              </a:solidFill>
            </a:endParaRPr>
          </a:p>
          <a:p>
            <a:pPr algn="ctr"/>
            <a:endParaRPr lang="en-GB" dirty="0">
              <a:solidFill>
                <a:schemeClr val="tx1"/>
              </a:solidFill>
            </a:endParaRPr>
          </a:p>
          <a:p>
            <a:pPr algn="ctr"/>
            <a:r>
              <a:rPr lang="en-GB" dirty="0">
                <a:solidFill>
                  <a:schemeClr val="tx1"/>
                </a:solidFill>
              </a:rPr>
              <a:t>1 = F</a:t>
            </a:r>
          </a:p>
          <a:p>
            <a:pPr algn="ctr"/>
            <a:r>
              <a:rPr lang="en-GB" dirty="0">
                <a:solidFill>
                  <a:schemeClr val="tx1"/>
                </a:solidFill>
              </a:rPr>
              <a:t>2 = C</a:t>
            </a:r>
          </a:p>
          <a:p>
            <a:pPr algn="ctr"/>
            <a:r>
              <a:rPr lang="en-GB" dirty="0">
                <a:solidFill>
                  <a:schemeClr val="tx1"/>
                </a:solidFill>
              </a:rPr>
              <a:t>3 = D</a:t>
            </a:r>
          </a:p>
          <a:p>
            <a:pPr algn="ctr"/>
            <a:r>
              <a:rPr lang="en-GB" dirty="0">
                <a:solidFill>
                  <a:schemeClr val="tx1"/>
                </a:solidFill>
              </a:rPr>
              <a:t>4 = A</a:t>
            </a:r>
          </a:p>
          <a:p>
            <a:pPr algn="ctr"/>
            <a:r>
              <a:rPr lang="en-GB" dirty="0">
                <a:solidFill>
                  <a:schemeClr val="tx1"/>
                </a:solidFill>
              </a:rPr>
              <a:t>5 = G</a:t>
            </a:r>
          </a:p>
          <a:p>
            <a:pPr algn="ctr"/>
            <a:r>
              <a:rPr lang="en-GB" dirty="0">
                <a:solidFill>
                  <a:schemeClr val="tx1"/>
                </a:solidFill>
              </a:rPr>
              <a:t>6 = E</a:t>
            </a:r>
          </a:p>
          <a:p>
            <a:pPr algn="ctr"/>
            <a:r>
              <a:rPr lang="en-GB" dirty="0">
                <a:solidFill>
                  <a:schemeClr val="tx1"/>
                </a:solidFill>
              </a:rPr>
              <a:t>7 = B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59A61B1-21A3-4909-B78C-983675B2564B}"/>
              </a:ext>
            </a:extLst>
          </p:cNvPr>
          <p:cNvSpPr txBox="1"/>
          <p:nvPr/>
        </p:nvSpPr>
        <p:spPr>
          <a:xfrm>
            <a:off x="187702" y="35739"/>
            <a:ext cx="8488754" cy="276999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kumimoji="0" lang="en-GB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Match </a:t>
            </a:r>
            <a:r>
              <a:rPr lang="en-GB" altLang="en-US" sz="1200" dirty="0">
                <a:solidFill>
                  <a:prstClr val="black"/>
                </a:solidFill>
                <a:latin typeface="Arial" pitchFamily="34" charset="0"/>
              </a:rPr>
              <a:t>a</a:t>
            </a:r>
            <a:r>
              <a:rPr kumimoji="0" lang="en-GB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number and a letter to show your understanding.  E.g., 1 = F.  Click for the answers when you have finished.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1723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0452 0.00046 L -0.88229 -0.0099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340" y="-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470531"/>
            <a:ext cx="91440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u="sng" dirty="0" err="1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Diálogo</a:t>
            </a:r>
            <a:r>
              <a:rPr lang="en-US" sz="3200" b="1" u="sng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– independent writing on whiteboard</a:t>
            </a:r>
            <a:r>
              <a:rPr lang="en-US" sz="3600" b="1" u="sng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</a:p>
        </p:txBody>
      </p:sp>
      <p:sp>
        <p:nvSpPr>
          <p:cNvPr id="3" name="Oval Callout 2"/>
          <p:cNvSpPr/>
          <p:nvPr/>
        </p:nvSpPr>
        <p:spPr>
          <a:xfrm>
            <a:off x="1278029" y="1218949"/>
            <a:ext cx="3942043" cy="864667"/>
          </a:xfrm>
          <a:prstGeom prst="wedgeEllipseCallout">
            <a:avLst>
              <a:gd name="adj1" fmla="val -61299"/>
              <a:gd name="adj2" fmla="val 67257"/>
            </a:avLst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prstClr val="black"/>
                </a:solidFill>
              </a:rPr>
              <a:t>Hello! How are you?</a:t>
            </a:r>
          </a:p>
        </p:txBody>
      </p:sp>
      <p:sp>
        <p:nvSpPr>
          <p:cNvPr id="4" name="Rectangular Callout 3"/>
          <p:cNvSpPr/>
          <p:nvPr/>
        </p:nvSpPr>
        <p:spPr>
          <a:xfrm>
            <a:off x="1451346" y="2275777"/>
            <a:ext cx="3326802" cy="453243"/>
          </a:xfrm>
          <a:prstGeom prst="wedgeRectCallout">
            <a:avLst>
              <a:gd name="adj1" fmla="val 62175"/>
              <a:gd name="adj2" fmla="val 72626"/>
            </a:avLst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prstClr val="black"/>
                </a:solidFill>
              </a:rPr>
              <a:t>I’m fine!</a:t>
            </a:r>
          </a:p>
        </p:txBody>
      </p:sp>
      <p:sp>
        <p:nvSpPr>
          <p:cNvPr id="5" name="Oval Callout 4"/>
          <p:cNvSpPr/>
          <p:nvPr/>
        </p:nvSpPr>
        <p:spPr>
          <a:xfrm>
            <a:off x="1221930" y="3063775"/>
            <a:ext cx="4286174" cy="701524"/>
          </a:xfrm>
          <a:prstGeom prst="wedgeEllipseCallout">
            <a:avLst>
              <a:gd name="adj1" fmla="val -61299"/>
              <a:gd name="adj2" fmla="val 67257"/>
            </a:avLst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prstClr val="black"/>
                </a:solidFill>
              </a:rPr>
              <a:t>What is your name?</a:t>
            </a:r>
          </a:p>
        </p:txBody>
      </p:sp>
      <p:sp>
        <p:nvSpPr>
          <p:cNvPr id="6" name="Rectangular Callout 5"/>
          <p:cNvSpPr/>
          <p:nvPr/>
        </p:nvSpPr>
        <p:spPr>
          <a:xfrm>
            <a:off x="1278028" y="4007243"/>
            <a:ext cx="3654012" cy="645893"/>
          </a:xfrm>
          <a:prstGeom prst="wedgeRectCallout">
            <a:avLst>
              <a:gd name="adj1" fmla="val 62175"/>
              <a:gd name="adj2" fmla="val 72626"/>
            </a:avLst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prstClr val="black"/>
                </a:solidFill>
              </a:rPr>
              <a:t>My name is ______.  </a:t>
            </a:r>
          </a:p>
        </p:txBody>
      </p:sp>
      <p:sp>
        <p:nvSpPr>
          <p:cNvPr id="8" name="Rectangular Callout 7"/>
          <p:cNvSpPr/>
          <p:nvPr/>
        </p:nvSpPr>
        <p:spPr>
          <a:xfrm>
            <a:off x="1216569" y="5860413"/>
            <a:ext cx="3859487" cy="508558"/>
          </a:xfrm>
          <a:prstGeom prst="wedgeRectCallout">
            <a:avLst>
              <a:gd name="adj1" fmla="val 62175"/>
              <a:gd name="adj2" fmla="val 72626"/>
            </a:avLst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prstClr val="black"/>
                </a:solidFill>
              </a:rPr>
              <a:t>Yes, I have two sisters.</a:t>
            </a:r>
          </a:p>
        </p:txBody>
      </p:sp>
      <p:sp>
        <p:nvSpPr>
          <p:cNvPr id="9" name="Oval Callout 8"/>
          <p:cNvSpPr/>
          <p:nvPr/>
        </p:nvSpPr>
        <p:spPr>
          <a:xfrm>
            <a:off x="1009982" y="4883783"/>
            <a:ext cx="4498121" cy="725197"/>
          </a:xfrm>
          <a:prstGeom prst="wedgeEllipseCallout">
            <a:avLst>
              <a:gd name="adj1" fmla="val -61299"/>
              <a:gd name="adj2" fmla="val 67257"/>
            </a:avLst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prstClr val="black"/>
                </a:solidFill>
              </a:rPr>
              <a:t>Do you have brothers and sisters? </a:t>
            </a:r>
          </a:p>
        </p:txBody>
      </p:sp>
      <p:sp>
        <p:nvSpPr>
          <p:cNvPr id="10" name="Rectangle 9"/>
          <p:cNvSpPr/>
          <p:nvPr/>
        </p:nvSpPr>
        <p:spPr>
          <a:xfrm>
            <a:off x="278693" y="1218950"/>
            <a:ext cx="73129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A.-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46820" y="2204864"/>
            <a:ext cx="59503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B.-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11669" y="3183705"/>
            <a:ext cx="59503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A.-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46820" y="4099356"/>
            <a:ext cx="59503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B.-</a:t>
            </a:r>
          </a:p>
        </p:txBody>
      </p:sp>
      <p:sp>
        <p:nvSpPr>
          <p:cNvPr id="20" name="Rectangle 19"/>
          <p:cNvSpPr/>
          <p:nvPr/>
        </p:nvSpPr>
        <p:spPr>
          <a:xfrm>
            <a:off x="311669" y="4953993"/>
            <a:ext cx="73129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A.-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243280" y="1218950"/>
            <a:ext cx="3553900" cy="86177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prstClr val="black"/>
                </a:solidFill>
              </a:rPr>
              <a:t>Try writing this dialogue in Spanish. The previous slides will help you if you need support</a:t>
            </a:r>
            <a:r>
              <a:rPr lang="en-GB" sz="1800" dirty="0">
                <a:solidFill>
                  <a:prstClr val="black"/>
                </a:solidFill>
              </a:rPr>
              <a:t>.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453566" y="3282165"/>
            <a:ext cx="369043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GB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Remember your upside </a:t>
            </a:r>
          </a:p>
          <a:p>
            <a:pPr algn="ctr"/>
            <a:r>
              <a:rPr lang="en-GB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down question marks </a:t>
            </a:r>
          </a:p>
          <a:p>
            <a:pPr algn="ctr"/>
            <a:r>
              <a:rPr lang="en-GB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or exclamation marks!</a:t>
            </a:r>
            <a:endParaRPr lang="en-GB" sz="2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7051" y="1859806"/>
            <a:ext cx="815194" cy="690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346820" y="5883859"/>
            <a:ext cx="59503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B.-</a:t>
            </a:r>
          </a:p>
        </p:txBody>
      </p:sp>
    </p:spTree>
    <p:extLst>
      <p:ext uri="{BB962C8B-B14F-4D97-AF65-F5344CB8AC3E}">
        <p14:creationId xmlns:p14="http://schemas.microsoft.com/office/powerpoint/2010/main" val="8234603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6D3EB76-A956-4489-8402-8B74DA5C2A3F}"/>
              </a:ext>
            </a:extLst>
          </p:cNvPr>
          <p:cNvSpPr txBox="1"/>
          <p:nvPr/>
        </p:nvSpPr>
        <p:spPr>
          <a:xfrm>
            <a:off x="1115616" y="1412776"/>
            <a:ext cx="475252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  ¡Hola! ¿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Qué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tal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?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 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Muy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Bien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  ¿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Cómo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te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llamas?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  Me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llamo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_____ 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  ¿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Tienes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hermanos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?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  Si,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tengo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dos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hermanos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42CEA44-B1C2-4715-9A1D-7644D4392E46}"/>
              </a:ext>
            </a:extLst>
          </p:cNvPr>
          <p:cNvSpPr/>
          <p:nvPr/>
        </p:nvSpPr>
        <p:spPr>
          <a:xfrm>
            <a:off x="1780056" y="150899"/>
            <a:ext cx="487845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Respuestas</a:t>
            </a:r>
            <a:r>
              <a:rPr kumimoji="0" lang="en-US" sz="3600" b="0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 – Answers</a:t>
            </a:r>
          </a:p>
        </p:txBody>
      </p:sp>
    </p:spTree>
    <p:extLst>
      <p:ext uri="{BB962C8B-B14F-4D97-AF65-F5344CB8AC3E}">
        <p14:creationId xmlns:p14="http://schemas.microsoft.com/office/powerpoint/2010/main" val="13143593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2575317-7E94-42A7-A7ED-98FC3FADEBF1}"/>
              </a:ext>
            </a:extLst>
          </p:cNvPr>
          <p:cNvSpPr/>
          <p:nvPr/>
        </p:nvSpPr>
        <p:spPr>
          <a:xfrm>
            <a:off x="447063" y="2967335"/>
            <a:ext cx="8249887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Resources</a:t>
            </a:r>
          </a:p>
          <a:p>
            <a:pPr marL="514350" indent="-514350">
              <a:buAutoNum type="arabicPeriod"/>
            </a:pP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Sheet for LA’s – cut up dialogue for re-ordering.</a:t>
            </a:r>
          </a:p>
          <a:p>
            <a:pPr marL="514350" indent="-514350">
              <a:buAutoNum type="arabicPeriod"/>
            </a:pP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Teacher answers.</a:t>
            </a:r>
          </a:p>
          <a:p>
            <a:pPr marL="514350" indent="-514350">
              <a:buAutoNum type="arabicPeriod"/>
            </a:pP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Board game 1 between 2</a:t>
            </a:r>
          </a:p>
          <a:p>
            <a:pPr algn="ctr"/>
            <a:endParaRPr lang="en-US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346240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Callout 2"/>
          <p:cNvSpPr/>
          <p:nvPr/>
        </p:nvSpPr>
        <p:spPr>
          <a:xfrm>
            <a:off x="1143725" y="934313"/>
            <a:ext cx="3942043" cy="864667"/>
          </a:xfrm>
          <a:prstGeom prst="wedgeEllipseCallout">
            <a:avLst>
              <a:gd name="adj1" fmla="val -61299"/>
              <a:gd name="adj2" fmla="val 67257"/>
            </a:avLst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err="1">
                <a:solidFill>
                  <a:schemeClr val="tx1"/>
                </a:solidFill>
              </a:rPr>
              <a:t>İHola</a:t>
            </a:r>
            <a:r>
              <a:rPr lang="en-GB" sz="2400" dirty="0">
                <a:solidFill>
                  <a:schemeClr val="tx1"/>
                </a:solidFill>
              </a:rPr>
              <a:t>! ¿</a:t>
            </a:r>
            <a:r>
              <a:rPr lang="en-GB" sz="2400" dirty="0" err="1">
                <a:solidFill>
                  <a:schemeClr val="tx1"/>
                </a:solidFill>
              </a:rPr>
              <a:t>Qué</a:t>
            </a:r>
            <a:r>
              <a:rPr lang="en-GB" sz="2400" dirty="0">
                <a:solidFill>
                  <a:schemeClr val="tx1"/>
                </a:solidFill>
              </a:rPr>
              <a:t> </a:t>
            </a:r>
            <a:r>
              <a:rPr lang="en-GB" sz="2400" dirty="0" err="1">
                <a:solidFill>
                  <a:schemeClr val="tx1"/>
                </a:solidFill>
              </a:rPr>
              <a:t>tal</a:t>
            </a:r>
            <a:r>
              <a:rPr lang="en-GB" sz="24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4" name="Rectangular Callout 3"/>
          <p:cNvSpPr/>
          <p:nvPr/>
        </p:nvSpPr>
        <p:spPr>
          <a:xfrm>
            <a:off x="1451346" y="2275777"/>
            <a:ext cx="3326802" cy="453243"/>
          </a:xfrm>
          <a:prstGeom prst="wedgeRectCallout">
            <a:avLst>
              <a:gd name="adj1" fmla="val 62175"/>
              <a:gd name="adj2" fmla="val 72626"/>
            </a:avLst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err="1">
                <a:solidFill>
                  <a:schemeClr val="tx1"/>
                </a:solidFill>
              </a:rPr>
              <a:t>Muy</a:t>
            </a:r>
            <a:r>
              <a:rPr lang="en-GB" sz="2400" dirty="0">
                <a:solidFill>
                  <a:schemeClr val="tx1"/>
                </a:solidFill>
              </a:rPr>
              <a:t> Bien </a:t>
            </a:r>
          </a:p>
        </p:txBody>
      </p:sp>
      <p:sp>
        <p:nvSpPr>
          <p:cNvPr id="5" name="Oval Callout 4"/>
          <p:cNvSpPr/>
          <p:nvPr/>
        </p:nvSpPr>
        <p:spPr>
          <a:xfrm>
            <a:off x="1221930" y="3063775"/>
            <a:ext cx="4286174" cy="701524"/>
          </a:xfrm>
          <a:prstGeom prst="wedgeEllipseCallout">
            <a:avLst>
              <a:gd name="adj1" fmla="val -61299"/>
              <a:gd name="adj2" fmla="val 67257"/>
            </a:avLst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¿</a:t>
            </a:r>
            <a:r>
              <a:rPr lang="en-GB" sz="2400" dirty="0" err="1">
                <a:solidFill>
                  <a:schemeClr val="tx1"/>
                </a:solidFill>
              </a:rPr>
              <a:t>Cómo</a:t>
            </a:r>
            <a:r>
              <a:rPr lang="en-GB" sz="2400" dirty="0">
                <a:solidFill>
                  <a:schemeClr val="tx1"/>
                </a:solidFill>
              </a:rPr>
              <a:t> </a:t>
            </a:r>
            <a:r>
              <a:rPr lang="en-GB" sz="2400" dirty="0" err="1">
                <a:solidFill>
                  <a:schemeClr val="tx1"/>
                </a:solidFill>
              </a:rPr>
              <a:t>te</a:t>
            </a:r>
            <a:r>
              <a:rPr lang="en-GB" sz="2400" dirty="0">
                <a:solidFill>
                  <a:schemeClr val="tx1"/>
                </a:solidFill>
              </a:rPr>
              <a:t> llamas?</a:t>
            </a:r>
          </a:p>
        </p:txBody>
      </p:sp>
      <p:sp>
        <p:nvSpPr>
          <p:cNvPr id="6" name="Rectangular Callout 5"/>
          <p:cNvSpPr/>
          <p:nvPr/>
        </p:nvSpPr>
        <p:spPr>
          <a:xfrm>
            <a:off x="1278028" y="4007243"/>
            <a:ext cx="3654012" cy="645893"/>
          </a:xfrm>
          <a:prstGeom prst="wedgeRectCallout">
            <a:avLst>
              <a:gd name="adj1" fmla="val 62175"/>
              <a:gd name="adj2" fmla="val 72626"/>
            </a:avLst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Me </a:t>
            </a:r>
            <a:r>
              <a:rPr lang="en-GB" sz="2400" dirty="0" err="1">
                <a:solidFill>
                  <a:schemeClr val="tx1"/>
                </a:solidFill>
              </a:rPr>
              <a:t>llamo</a:t>
            </a:r>
            <a:r>
              <a:rPr lang="en-GB" sz="2400" dirty="0">
                <a:solidFill>
                  <a:schemeClr val="tx1"/>
                </a:solidFill>
              </a:rPr>
              <a:t> ______.  </a:t>
            </a:r>
          </a:p>
        </p:txBody>
      </p:sp>
      <p:sp>
        <p:nvSpPr>
          <p:cNvPr id="8" name="Rectangular Callout 7"/>
          <p:cNvSpPr/>
          <p:nvPr/>
        </p:nvSpPr>
        <p:spPr>
          <a:xfrm>
            <a:off x="1221930" y="6078292"/>
            <a:ext cx="3859487" cy="508558"/>
          </a:xfrm>
          <a:prstGeom prst="wedgeRectCallout">
            <a:avLst>
              <a:gd name="adj1" fmla="val 62175"/>
              <a:gd name="adj2" fmla="val 72626"/>
            </a:avLst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Si, </a:t>
            </a:r>
            <a:r>
              <a:rPr lang="en-GB" sz="2400" dirty="0" err="1">
                <a:solidFill>
                  <a:schemeClr val="tx1"/>
                </a:solidFill>
              </a:rPr>
              <a:t>tengo</a:t>
            </a:r>
            <a:r>
              <a:rPr lang="en-GB" sz="2400" dirty="0">
                <a:solidFill>
                  <a:schemeClr val="tx1"/>
                </a:solidFill>
              </a:rPr>
              <a:t> dos </a:t>
            </a:r>
            <a:r>
              <a:rPr lang="en-GB" sz="2400" dirty="0" err="1">
                <a:solidFill>
                  <a:schemeClr val="tx1"/>
                </a:solidFill>
              </a:rPr>
              <a:t>hermanas</a:t>
            </a:r>
            <a:r>
              <a:rPr lang="en-GB" sz="24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9" name="Oval Callout 8"/>
          <p:cNvSpPr/>
          <p:nvPr/>
        </p:nvSpPr>
        <p:spPr>
          <a:xfrm>
            <a:off x="1009982" y="4883783"/>
            <a:ext cx="4498121" cy="725197"/>
          </a:xfrm>
          <a:prstGeom prst="wedgeEllipseCallout">
            <a:avLst>
              <a:gd name="adj1" fmla="val -61299"/>
              <a:gd name="adj2" fmla="val 67257"/>
            </a:avLst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¿</a:t>
            </a:r>
            <a:r>
              <a:rPr lang="en-GB" sz="2400" dirty="0" err="1">
                <a:solidFill>
                  <a:schemeClr val="tx1"/>
                </a:solidFill>
              </a:rPr>
              <a:t>Tienes</a:t>
            </a:r>
            <a:r>
              <a:rPr lang="en-GB" sz="2400" dirty="0">
                <a:solidFill>
                  <a:schemeClr val="tx1"/>
                </a:solidFill>
              </a:rPr>
              <a:t> </a:t>
            </a:r>
            <a:r>
              <a:rPr lang="en-GB" sz="2400" dirty="0" err="1">
                <a:solidFill>
                  <a:schemeClr val="tx1"/>
                </a:solidFill>
              </a:rPr>
              <a:t>Hermanos</a:t>
            </a:r>
            <a:r>
              <a:rPr lang="en-GB" sz="2400" dirty="0">
                <a:solidFill>
                  <a:schemeClr val="tx1"/>
                </a:solidFill>
              </a:rPr>
              <a:t>? </a:t>
            </a:r>
          </a:p>
        </p:txBody>
      </p:sp>
      <p:sp>
        <p:nvSpPr>
          <p:cNvPr id="10" name="Rectangle 9"/>
          <p:cNvSpPr/>
          <p:nvPr/>
        </p:nvSpPr>
        <p:spPr>
          <a:xfrm>
            <a:off x="278693" y="1218950"/>
            <a:ext cx="73129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A.-</a:t>
            </a:r>
            <a:endParaRPr lang="en-US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46820" y="2204864"/>
            <a:ext cx="59503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B.-</a:t>
            </a:r>
            <a:endParaRPr lang="en-US" sz="2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11669" y="3183705"/>
            <a:ext cx="59503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A.-</a:t>
            </a:r>
            <a:endParaRPr lang="en-US" sz="2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46820" y="4099356"/>
            <a:ext cx="59503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B.-</a:t>
            </a:r>
            <a:endParaRPr lang="en-US" sz="2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11669" y="4953993"/>
            <a:ext cx="73129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A.-</a:t>
            </a:r>
            <a:endParaRPr lang="en-US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5-Point Star 6"/>
          <p:cNvSpPr/>
          <p:nvPr/>
        </p:nvSpPr>
        <p:spPr>
          <a:xfrm>
            <a:off x="6300192" y="3665257"/>
            <a:ext cx="576064" cy="48687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6024019" y="2926593"/>
            <a:ext cx="2808312" cy="73866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1400" dirty="0"/>
              <a:t>Cut up sentences for L.A. children to put in the correct order, then copy on whiteboard.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840120" y="1469114"/>
            <a:ext cx="3025187" cy="95410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prstClr val="black"/>
                </a:solidFill>
              </a:rPr>
              <a:t>Escribe el </a:t>
            </a:r>
            <a:r>
              <a:rPr lang="en-GB" dirty="0" err="1">
                <a:solidFill>
                  <a:prstClr val="black"/>
                </a:solidFill>
              </a:rPr>
              <a:t>diálogo</a:t>
            </a:r>
            <a:endParaRPr lang="en-GB" dirty="0">
              <a:solidFill>
                <a:prstClr val="black"/>
              </a:solidFill>
            </a:endParaRPr>
          </a:p>
          <a:p>
            <a:r>
              <a:rPr lang="en-GB" dirty="0">
                <a:solidFill>
                  <a:prstClr val="black"/>
                </a:solidFill>
              </a:rPr>
              <a:t> en </a:t>
            </a:r>
            <a:r>
              <a:rPr lang="en-GB" dirty="0" err="1">
                <a:solidFill>
                  <a:prstClr val="black"/>
                </a:solidFill>
              </a:rPr>
              <a:t>español</a:t>
            </a:r>
            <a:r>
              <a:rPr lang="en-GB" dirty="0">
                <a:solidFill>
                  <a:prstClr val="black"/>
                </a:solidFill>
              </a:rPr>
              <a:t>.</a:t>
            </a: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1963921"/>
            <a:ext cx="815194" cy="690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Rectangle 21"/>
          <p:cNvSpPr/>
          <p:nvPr/>
        </p:nvSpPr>
        <p:spPr>
          <a:xfrm>
            <a:off x="0" y="82538"/>
            <a:ext cx="91440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u="sng" dirty="0" err="1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Diálogo</a:t>
            </a:r>
            <a:r>
              <a:rPr lang="en-US" sz="3200" b="1" u="sng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– independent writing on whiteboard</a:t>
            </a:r>
            <a:r>
              <a:rPr lang="en-US" sz="3600" b="1" u="sng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107342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6D3EB76-A956-4489-8402-8B74DA5C2A3F}"/>
              </a:ext>
            </a:extLst>
          </p:cNvPr>
          <p:cNvSpPr txBox="1"/>
          <p:nvPr/>
        </p:nvSpPr>
        <p:spPr>
          <a:xfrm>
            <a:off x="1115616" y="1412776"/>
            <a:ext cx="475252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  ¡Hola! ¿</a:t>
            </a:r>
            <a:r>
              <a:rPr lang="en-GB" dirty="0" err="1"/>
              <a:t>Qué</a:t>
            </a:r>
            <a:r>
              <a:rPr lang="en-GB" dirty="0"/>
              <a:t> </a:t>
            </a:r>
            <a:r>
              <a:rPr lang="en-GB" dirty="0" err="1"/>
              <a:t>tal</a:t>
            </a:r>
            <a:r>
              <a:rPr lang="en-GB" dirty="0"/>
              <a:t>?</a:t>
            </a:r>
          </a:p>
          <a:p>
            <a:endParaRPr lang="en-GB" dirty="0"/>
          </a:p>
          <a:p>
            <a:r>
              <a:rPr lang="en-GB" dirty="0"/>
              <a:t>B  </a:t>
            </a:r>
            <a:r>
              <a:rPr lang="en-GB" dirty="0" err="1"/>
              <a:t>Muy</a:t>
            </a:r>
            <a:r>
              <a:rPr lang="en-GB" dirty="0"/>
              <a:t> Bien</a:t>
            </a:r>
          </a:p>
          <a:p>
            <a:endParaRPr lang="en-GB" dirty="0"/>
          </a:p>
          <a:p>
            <a:r>
              <a:rPr lang="en-GB" dirty="0"/>
              <a:t>A  ¿</a:t>
            </a:r>
            <a:r>
              <a:rPr lang="en-GB" dirty="0" err="1"/>
              <a:t>Cómo</a:t>
            </a:r>
            <a:r>
              <a:rPr lang="en-GB" dirty="0"/>
              <a:t> </a:t>
            </a:r>
            <a:r>
              <a:rPr lang="en-GB" dirty="0" err="1"/>
              <a:t>te</a:t>
            </a:r>
            <a:r>
              <a:rPr lang="en-GB" dirty="0"/>
              <a:t> llamas?</a:t>
            </a:r>
          </a:p>
          <a:p>
            <a:endParaRPr lang="en-GB" dirty="0"/>
          </a:p>
          <a:p>
            <a:r>
              <a:rPr lang="en-GB" dirty="0"/>
              <a:t>B  Me </a:t>
            </a:r>
            <a:r>
              <a:rPr lang="en-GB" dirty="0" err="1"/>
              <a:t>llamo</a:t>
            </a:r>
            <a:r>
              <a:rPr lang="en-GB" dirty="0"/>
              <a:t> _____ .</a:t>
            </a:r>
          </a:p>
          <a:p>
            <a:endParaRPr lang="en-GB" dirty="0"/>
          </a:p>
          <a:p>
            <a:r>
              <a:rPr lang="en-GB" dirty="0"/>
              <a:t>A  ¿</a:t>
            </a:r>
            <a:r>
              <a:rPr lang="en-GB" dirty="0" err="1"/>
              <a:t>Tienes</a:t>
            </a:r>
            <a:r>
              <a:rPr lang="en-GB" dirty="0"/>
              <a:t> </a:t>
            </a:r>
            <a:r>
              <a:rPr lang="en-GB" dirty="0" err="1"/>
              <a:t>hermanos</a:t>
            </a:r>
            <a:r>
              <a:rPr lang="en-GB" dirty="0"/>
              <a:t>?</a:t>
            </a:r>
          </a:p>
          <a:p>
            <a:endParaRPr lang="en-GB" dirty="0"/>
          </a:p>
          <a:p>
            <a:r>
              <a:rPr lang="en-GB" dirty="0"/>
              <a:t>B  Si, </a:t>
            </a:r>
            <a:r>
              <a:rPr lang="en-GB" dirty="0" err="1"/>
              <a:t>tengo</a:t>
            </a:r>
            <a:r>
              <a:rPr lang="en-GB" dirty="0"/>
              <a:t> dos </a:t>
            </a:r>
            <a:r>
              <a:rPr lang="en-GB" dirty="0" err="1"/>
              <a:t>hermanos</a:t>
            </a:r>
            <a:r>
              <a:rPr lang="en-GB" dirty="0"/>
              <a:t>.</a:t>
            </a:r>
          </a:p>
          <a:p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42CEA44-B1C2-4715-9A1D-7644D4392E46}"/>
              </a:ext>
            </a:extLst>
          </p:cNvPr>
          <p:cNvSpPr/>
          <p:nvPr/>
        </p:nvSpPr>
        <p:spPr>
          <a:xfrm>
            <a:off x="899302" y="150899"/>
            <a:ext cx="663995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0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Respuestas</a:t>
            </a:r>
            <a:r>
              <a:rPr lang="en-US" sz="36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– Teacher Answers</a:t>
            </a:r>
          </a:p>
        </p:txBody>
      </p:sp>
    </p:spTree>
    <p:extLst>
      <p:ext uri="{BB962C8B-B14F-4D97-AF65-F5344CB8AC3E}">
        <p14:creationId xmlns:p14="http://schemas.microsoft.com/office/powerpoint/2010/main" val="2899266155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23DE40FA3A95E4C8C2FDFD67197CDB3" ma:contentTypeVersion="12" ma:contentTypeDescription="Create a new document." ma:contentTypeScope="" ma:versionID="d2a8df81a860576e5307eeca42eca391">
  <xsd:schema xmlns:xsd="http://www.w3.org/2001/XMLSchema" xmlns:xs="http://www.w3.org/2001/XMLSchema" xmlns:p="http://schemas.microsoft.com/office/2006/metadata/properties" xmlns:ns2="410cdccf-20c1-427c-a298-4f240b1b74fb" xmlns:ns3="76a25498-0392-406a-8ce2-1e559b14a20a" targetNamespace="http://schemas.microsoft.com/office/2006/metadata/properties" ma:root="true" ma:fieldsID="4371ee45df1d001ee662c2da46913c08" ns2:_="" ns3:_="">
    <xsd:import namespace="410cdccf-20c1-427c-a298-4f240b1b74fb"/>
    <xsd:import namespace="76a25498-0392-406a-8ce2-1e559b14a20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0cdccf-20c1-427c-a298-4f240b1b74f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6a25498-0392-406a-8ce2-1e559b14a20a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0A5700D-8E78-4327-BA56-B312375FCAB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10cdccf-20c1-427c-a298-4f240b1b74fb"/>
    <ds:schemaRef ds:uri="76a25498-0392-406a-8ce2-1e559b14a20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93028CC-EA23-4486-92B2-8373331501C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25299B2-7C3B-4148-A356-0FE040D2833F}">
  <ds:schemaRefs>
    <ds:schemaRef ds:uri="http://www.w3.org/XML/1998/namespace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76a25498-0392-406a-8ce2-1e559b14a20a"/>
    <ds:schemaRef ds:uri="http://purl.org/dc/dcmitype/"/>
    <ds:schemaRef ds:uri="http://purl.org/dc/elements/1.1/"/>
    <ds:schemaRef ds:uri="http://purl.org/dc/terms/"/>
    <ds:schemaRef ds:uri="410cdccf-20c1-427c-a298-4f240b1b74fb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1339</TotalTime>
  <Words>1174</Words>
  <Application>Microsoft Office PowerPoint</Application>
  <PresentationFormat>On-screen Show (4:3)</PresentationFormat>
  <Paragraphs>245</Paragraphs>
  <Slides>20</Slides>
  <Notes>12</Notes>
  <HiddenSlides>0</HiddenSlides>
  <MMClips>5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20</vt:i4>
      </vt:variant>
    </vt:vector>
  </HeadingPairs>
  <TitlesOfParts>
    <vt:vector size="37" baseType="lpstr">
      <vt:lpstr>Arial</vt:lpstr>
      <vt:lpstr>Arial Black</vt:lpstr>
      <vt:lpstr>Avenir-Book</vt:lpstr>
      <vt:lpstr>Boring Boring</vt:lpstr>
      <vt:lpstr>Calibri</vt:lpstr>
      <vt:lpstr>Comic Sans MS</vt:lpstr>
      <vt:lpstr>Goudy</vt:lpstr>
      <vt:lpstr>Goudy ExtraBold</vt:lpstr>
      <vt:lpstr>Informal Roman</vt:lpstr>
      <vt:lpstr>Kristen ITC</vt:lpstr>
      <vt:lpstr>Tahoma</vt:lpstr>
      <vt:lpstr>Times New Roman</vt:lpstr>
      <vt:lpstr>Webdings</vt:lpstr>
      <vt:lpstr>Wingdings</vt:lpstr>
      <vt:lpstr>Default Design</vt:lpstr>
      <vt:lpstr>1_Default Design</vt:lpstr>
      <vt:lpstr>2_Default Design</vt:lpstr>
      <vt:lpstr> L.I.. To practise asking &amp; answering familiar questions with my partner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L.I.: To use strategies to memorise vocabulary and express likes and dislikes. Context: name subjects in the school.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Luz Welmans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VOCABULARIO</dc:title>
  <dc:creator>William Welmans</dc:creator>
  <cp:lastModifiedBy>Rachel Davie</cp:lastModifiedBy>
  <cp:revision>140</cp:revision>
  <cp:lastPrinted>2019-02-26T07:57:37Z</cp:lastPrinted>
  <dcterms:created xsi:type="dcterms:W3CDTF">2008-07-21T22:36:32Z</dcterms:created>
  <dcterms:modified xsi:type="dcterms:W3CDTF">2021-02-12T17:01:50Z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0x010100423DE40FA3A95E4C8C2FDFD67197CDB3</vt:lpwstr>
  </property>
</Properties>
</file>