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79" r:id="rId6"/>
    <p:sldId id="269" r:id="rId7"/>
    <p:sldId id="259" r:id="rId8"/>
    <p:sldId id="256" r:id="rId9"/>
    <p:sldId id="298" r:id="rId10"/>
    <p:sldId id="277" r:id="rId11"/>
    <p:sldId id="327" r:id="rId12"/>
    <p:sldId id="326" r:id="rId13"/>
    <p:sldId id="323" r:id="rId14"/>
    <p:sldId id="325" r:id="rId15"/>
    <p:sldId id="328" r:id="rId16"/>
    <p:sldId id="334" r:id="rId17"/>
    <p:sldId id="329" r:id="rId18"/>
    <p:sldId id="335" r:id="rId19"/>
    <p:sldId id="265" r:id="rId20"/>
    <p:sldId id="264" r:id="rId21"/>
    <p:sldId id="267" r:id="rId22"/>
    <p:sldId id="271" r:id="rId23"/>
    <p:sldId id="288" r:id="rId24"/>
    <p:sldId id="273" r:id="rId25"/>
    <p:sldId id="330" r:id="rId26"/>
    <p:sldId id="331" r:id="rId27"/>
    <p:sldId id="332" r:id="rId28"/>
    <p:sldId id="333" r:id="rId2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CC"/>
    <a:srgbClr val="CCECFF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5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DCC44F-57F2-4F87-B144-06901B27A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9CA44D-F379-473C-BD8A-8916A7DEC53C}" type="slidenum">
              <a:rPr 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Chorus Repetition and graded Q&amp;A.  Song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549966-87DF-4436-B14D-7D5668FE77E1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549966-87DF-4436-B14D-7D5668FE77E1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49966-87DF-4436-B14D-7D5668FE77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49966-87DF-4436-B14D-7D5668FE77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A0D60-94A1-48D5-9C3D-6DA528C0C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Link sound to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1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Place</a:t>
            </a:r>
            <a:r>
              <a:rPr lang="en-GB" baseline="0" dirty="0"/>
              <a:t> dice in number sentence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CC44F-57F2-4F87-B144-06901B27A7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0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A0D60-94A1-48D5-9C3D-6DA528C0C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Link sound to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A0D60-94A1-48D5-9C3D-6DA528C0C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Link sound to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5FDB-8296-4E48-8B27-7004D9B140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A581-589F-4B73-91F6-E1C089C46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9DA0-7234-49BD-A585-6305B7D1F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8BE1-2219-4506-9760-64C68957A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1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3A73-F218-49B0-BE13-0BCA7EAFEF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5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FF5C-D0BE-45C3-926C-458A85BE69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8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FE9-F979-40EE-AA71-C21D6E05A4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7C5-AE10-4B69-B1B9-CF3E99AE2E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C30A-C401-4961-9DFD-E8EC232DFE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A0C9-55F1-4FC4-A20A-5B410294A8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4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76FE-9AC0-455D-B17E-E9DA84242D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BA09-4E7D-4D5D-84CE-3DF14FD91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E04A-CCDF-43C0-8484-8E3A06C43A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7C74-FE92-4547-BA8F-1E155D1B05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0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C54D-AC60-4DB8-A9DB-D00582B1AF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4832-0F7B-4465-A984-84E88D54E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8367-AEAE-4BF0-8ECD-4E7AADD7D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1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8FC6-059C-480A-AC1E-4D87C1251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8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2630-092E-4320-BE85-A5DBD7B8B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7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E8C6-971B-48DD-9631-00400A12A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D427-3AEB-4F27-9BA2-EFB6F00C7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D520-BDAF-48E8-A6E3-8460720F4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>
                <a:lumMod val="99000"/>
                <a:lumOff val="1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A4E968-58E2-451D-8AE8-81F5EFD5D0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>
                <a:lumMod val="99000"/>
                <a:lumOff val="1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46A56E-8145-4E25-A603-B4F8D3EA5A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6.m4a"/><Relationship Id="rId7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nline-stopwatch.com/chance-games/roll-a-dic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12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2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4.png"/><Relationship Id="rId3" Type="http://schemas.microsoft.com/office/2007/relationships/media" Target="../media/media3.m4a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6.png"/><Relationship Id="rId2" Type="http://schemas.openxmlformats.org/officeDocument/2006/relationships/audio" Target="../media/media2.m4a"/><Relationship Id="rId16" Type="http://schemas.openxmlformats.org/officeDocument/2006/relationships/image" Target="../media/image25.jpeg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media3.m4a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microsoft.com/office/2007/relationships/media" Target="../media/media3.m4a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6.png"/><Relationship Id="rId2" Type="http://schemas.openxmlformats.org/officeDocument/2006/relationships/audio" Target="../media/media2.m4a"/><Relationship Id="rId16" Type="http://schemas.openxmlformats.org/officeDocument/2006/relationships/image" Target="../media/image25.jpeg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audio" Target="../media/media3.m4a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4.m4a"/><Relationship Id="rId16" Type="http://schemas.openxmlformats.org/officeDocument/2006/relationships/image" Target="../media/image14.png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872" y="19932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Revisión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de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0 a 12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0033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2" y="4315502"/>
            <a:ext cx="1078247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6" y="4315503"/>
            <a:ext cx="1070331" cy="10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84" y="4315503"/>
            <a:ext cx="1010047" cy="10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23" y="5589240"/>
            <a:ext cx="1092200" cy="10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14" y="5589240"/>
            <a:ext cx="1093024" cy="1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39" y="5614874"/>
            <a:ext cx="1031701" cy="101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9" y="1298753"/>
            <a:ext cx="943940" cy="9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14" y="1268080"/>
            <a:ext cx="809098" cy="10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88" y="1289782"/>
            <a:ext cx="1019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5" y="2880196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6" y="2880196"/>
            <a:ext cx="1044328" cy="10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8" y="2827648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11663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55128" y="9666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Wk</a:t>
            </a:r>
            <a:r>
              <a:rPr lang="en-GB" sz="3600" dirty="0"/>
              <a:t> 1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0E6A8C-15E3-4852-806A-81EC4F305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6481" y="1786499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C21F3-E362-4F6F-B4CF-B30895DAA5AF}"/>
              </a:ext>
            </a:extLst>
          </p:cNvPr>
          <p:cNvSpPr txBox="1"/>
          <p:nvPr/>
        </p:nvSpPr>
        <p:spPr>
          <a:xfrm>
            <a:off x="6948264" y="2030180"/>
            <a:ext cx="15121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Listen &amp; repeat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0692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075E0B-84ED-4816-8FA5-C77BA43E8EA5}"/>
              </a:ext>
            </a:extLst>
          </p:cNvPr>
          <p:cNvSpPr/>
          <p:nvPr/>
        </p:nvSpPr>
        <p:spPr>
          <a:xfrm>
            <a:off x="2263518" y="2967335"/>
            <a:ext cx="461697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DOUBLED SIDED for pupils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95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" y="713078"/>
            <a:ext cx="2011461" cy="201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04" y="620688"/>
            <a:ext cx="1911625" cy="19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20" y="697205"/>
            <a:ext cx="2018532" cy="20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29" y="735522"/>
            <a:ext cx="1788112" cy="17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3068"/>
            <a:ext cx="1986039" cy="15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0" y="2789345"/>
            <a:ext cx="2025689" cy="20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69" y="2868378"/>
            <a:ext cx="1889171" cy="1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6" y="2715737"/>
            <a:ext cx="1893577" cy="18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 bwMode="auto">
          <a:xfrm>
            <a:off x="6568171" y="4993521"/>
            <a:ext cx="2575829" cy="18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8C98AE-FC6E-462B-B94A-9F48C23C1A98}"/>
              </a:ext>
            </a:extLst>
          </p:cNvPr>
          <p:cNvSpPr/>
          <p:nvPr/>
        </p:nvSpPr>
        <p:spPr>
          <a:xfrm>
            <a:off x="1123792" y="5661248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Escucha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y toca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3017C-2AB8-4683-9910-3621F87B1ECD}"/>
              </a:ext>
            </a:extLst>
          </p:cNvPr>
          <p:cNvSpPr txBox="1"/>
          <p:nvPr/>
        </p:nvSpPr>
        <p:spPr>
          <a:xfrm>
            <a:off x="6460232" y="116632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Pupil copy</a:t>
            </a:r>
          </a:p>
        </p:txBody>
      </p:sp>
    </p:spTree>
    <p:extLst>
      <p:ext uri="{BB962C8B-B14F-4D97-AF65-F5344CB8AC3E}">
        <p14:creationId xmlns:p14="http://schemas.microsoft.com/office/powerpoint/2010/main" val="130699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8560" y="414586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Practica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44089-E57E-4A61-A72B-81D17AA0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6" y="1504790"/>
            <a:ext cx="3168345" cy="1831427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B4AC3FA-4148-4422-96AA-85F893C18FE2}"/>
              </a:ext>
            </a:extLst>
          </p:cNvPr>
          <p:cNvGraphicFramePr>
            <a:graphicFrameLocks noGrp="1"/>
          </p:cNvGraphicFramePr>
          <p:nvPr/>
        </p:nvGraphicFramePr>
        <p:xfrm>
          <a:off x="215517" y="4725144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on..</a:t>
                      </a: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do..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tre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cator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dieci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6EACF2-A7B9-4FCE-A647-70E48661BD8D}"/>
              </a:ext>
            </a:extLst>
          </p:cNvPr>
          <p:cNvCxnSpPr/>
          <p:nvPr/>
        </p:nvCxnSpPr>
        <p:spPr>
          <a:xfrm>
            <a:off x="4063760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75C79A-6E95-4D50-B07B-F863A2921FE9}"/>
              </a:ext>
            </a:extLst>
          </p:cNvPr>
          <p:cNvCxnSpPr/>
          <p:nvPr/>
        </p:nvCxnSpPr>
        <p:spPr>
          <a:xfrm>
            <a:off x="7164288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69DABA6-C657-4F36-8CD2-3555499FC3C7}"/>
              </a:ext>
            </a:extLst>
          </p:cNvPr>
          <p:cNvSpPr/>
          <p:nvPr/>
        </p:nvSpPr>
        <p:spPr>
          <a:xfrm rot="16200000" flipH="1" flipV="1">
            <a:off x="1732435" y="443194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D58928F-A357-4FEC-AFDD-B9C9BD89B695}"/>
              </a:ext>
            </a:extLst>
          </p:cNvPr>
          <p:cNvSpPr/>
          <p:nvPr/>
        </p:nvSpPr>
        <p:spPr>
          <a:xfrm rot="16200000" flipH="1" flipV="1">
            <a:off x="5301794" y="4652930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7D794-004D-4BDA-9DE3-8C598D243F33}"/>
              </a:ext>
            </a:extLst>
          </p:cNvPr>
          <p:cNvSpPr txBox="1"/>
          <p:nvPr/>
        </p:nvSpPr>
        <p:spPr>
          <a:xfrm>
            <a:off x="1691680" y="6370003"/>
            <a:ext cx="105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1205A-0E60-48FB-93B6-A00A5032FD57}"/>
              </a:ext>
            </a:extLst>
          </p:cNvPr>
          <p:cNvSpPr txBox="1"/>
          <p:nvPr/>
        </p:nvSpPr>
        <p:spPr>
          <a:xfrm>
            <a:off x="5241421" y="6370003"/>
            <a:ext cx="14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dieci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5B7DF-A588-4958-A5EB-BDDDBF782455}"/>
              </a:ext>
            </a:extLst>
          </p:cNvPr>
          <p:cNvSpPr txBox="1"/>
          <p:nvPr/>
        </p:nvSpPr>
        <p:spPr>
          <a:xfrm>
            <a:off x="123437" y="4213180"/>
            <a:ext cx="37803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numbers all end with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7B162-4EBD-4598-8FB7-0B590A4FB231}"/>
              </a:ext>
            </a:extLst>
          </p:cNvPr>
          <p:cNvSpPr txBox="1"/>
          <p:nvPr/>
        </p:nvSpPr>
        <p:spPr>
          <a:xfrm>
            <a:off x="4092533" y="4027507"/>
            <a:ext cx="29997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numbers begin with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dieci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ECA15-F26D-4EA5-9C29-320C12D9DBF2}"/>
              </a:ext>
            </a:extLst>
          </p:cNvPr>
          <p:cNvSpPr txBox="1"/>
          <p:nvPr/>
        </p:nvSpPr>
        <p:spPr>
          <a:xfrm>
            <a:off x="6745227" y="116632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Pupil copy</a:t>
            </a:r>
          </a:p>
        </p:txBody>
      </p:sp>
    </p:spTree>
    <p:extLst>
      <p:ext uri="{BB962C8B-B14F-4D97-AF65-F5344CB8AC3E}">
        <p14:creationId xmlns:p14="http://schemas.microsoft.com/office/powerpoint/2010/main" val="426110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Los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 0 - 21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704" y="1774031"/>
            <a:ext cx="6858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704" y="4260541"/>
            <a:ext cx="914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4637" y="1768029"/>
            <a:ext cx="1086321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cuatro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cinco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1615" y="4254538"/>
            <a:ext cx="145109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diez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-192558" y="1311830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904" y="1252060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éro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28CB225-0001-4132-B109-7D89E071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89569"/>
            <a:ext cx="177011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 once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catorce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 quince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FDF74F4-45BE-436F-8AD7-1EE25952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56" y="4005064"/>
            <a:ext cx="194347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16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17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18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21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veintiuno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86BD5-3280-4607-9EB1-4FAED8C4FCAF}"/>
              </a:ext>
            </a:extLst>
          </p:cNvPr>
          <p:cNvSpPr txBox="1"/>
          <p:nvPr/>
        </p:nvSpPr>
        <p:spPr>
          <a:xfrm>
            <a:off x="6660232" y="0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Teacher copy</a:t>
            </a:r>
          </a:p>
        </p:txBody>
      </p:sp>
    </p:spTree>
    <p:extLst>
      <p:ext uri="{BB962C8B-B14F-4D97-AF65-F5344CB8AC3E}">
        <p14:creationId xmlns:p14="http://schemas.microsoft.com/office/powerpoint/2010/main" val="28395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2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374" y="1124744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tx1"/>
                </a:solidFill>
              </a:rPr>
              <a:t>L.I: To practise my numbers from 13 to 21 in Spanish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044224"/>
            <a:ext cx="6769100" cy="38163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Success Criteria: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sing/count my numbers in order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say the number of spots on my dice.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Challenge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add the number of spots on more than one dice.</a:t>
            </a:r>
          </a:p>
        </p:txBody>
      </p:sp>
      <p:pic>
        <p:nvPicPr>
          <p:cNvPr id="2052" name="Picture 5" descr="C:\Users\Dawn\AppData\Local\Microsoft\Windows\Temporary Internet Files\Content.IE5\OZ0IUW0N\MC900024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747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40466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WK 2</a:t>
            </a:r>
          </a:p>
        </p:txBody>
      </p:sp>
    </p:spTree>
    <p:extLst>
      <p:ext uri="{BB962C8B-B14F-4D97-AF65-F5344CB8AC3E}">
        <p14:creationId xmlns:p14="http://schemas.microsoft.com/office/powerpoint/2010/main" val="310482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90011"/>
              </p:ext>
            </p:extLst>
          </p:nvPr>
        </p:nvGraphicFramePr>
        <p:xfrm>
          <a:off x="323528" y="476672"/>
          <a:ext cx="8496300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0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3" marR="91433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3" marR="91433" marT="45761" marB="457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47801"/>
              </p:ext>
            </p:extLst>
          </p:nvPr>
        </p:nvGraphicFramePr>
        <p:xfrm>
          <a:off x="1043608" y="1844824"/>
          <a:ext cx="6624637" cy="108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2" marR="91432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2" marR="91432" marT="45761" marB="457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16984"/>
              </p:ext>
            </p:extLst>
          </p:nvPr>
        </p:nvGraphicFramePr>
        <p:xfrm>
          <a:off x="7956376" y="1988840"/>
          <a:ext cx="792163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42" marR="91442" marT="45786" marB="457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47664" y="4179858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/>
                <a:ea typeface="Calibri"/>
                <a:cs typeface="Avenir-Book"/>
              </a:rPr>
              <a:t> </a:t>
            </a:r>
            <a:r>
              <a:rPr lang="fr-FR" sz="3200" b="1" dirty="0" err="1">
                <a:latin typeface="Arial"/>
                <a:ea typeface="Calibri"/>
                <a:cs typeface="Avenir-Book"/>
              </a:rPr>
              <a:t>C</a:t>
            </a:r>
            <a:r>
              <a:rPr lang="fr-FR" sz="3200" b="1" dirty="0" err="1">
                <a:latin typeface="Arial"/>
                <a:ea typeface="Calibri"/>
              </a:rPr>
              <a:t>ú</a:t>
            </a:r>
            <a:r>
              <a:rPr lang="fr-FR" sz="3200" b="1" dirty="0" err="1">
                <a:latin typeface="Arial"/>
                <a:ea typeface="Calibri"/>
                <a:cs typeface="Avenir-Book"/>
              </a:rPr>
              <a:t>antos</a:t>
            </a:r>
            <a:r>
              <a:rPr lang="fr-FR" sz="3200" b="1" dirty="0">
                <a:latin typeface="Arial"/>
                <a:ea typeface="Calibri"/>
                <a:cs typeface="Avenir-Book"/>
              </a:rPr>
              <a:t> </a:t>
            </a:r>
            <a:r>
              <a:rPr lang="fr-FR" sz="3200" b="1" dirty="0" err="1">
                <a:latin typeface="Arial"/>
                <a:ea typeface="Calibri"/>
                <a:cs typeface="Avenir-Book"/>
              </a:rPr>
              <a:t>a</a:t>
            </a:r>
            <a:r>
              <a:rPr lang="fr-FR" sz="3200" b="1" dirty="0" err="1">
                <a:latin typeface="Arial"/>
                <a:ea typeface="Calibri"/>
              </a:rPr>
              <a:t>ñ</a:t>
            </a:r>
            <a:r>
              <a:rPr lang="fr-FR" sz="3200" b="1" dirty="0" err="1">
                <a:latin typeface="Arial"/>
                <a:ea typeface="Calibri"/>
                <a:cs typeface="Avenir-Book"/>
              </a:rPr>
              <a:t>os</a:t>
            </a:r>
            <a:r>
              <a:rPr lang="fr-FR" sz="3200" b="1" dirty="0">
                <a:latin typeface="Arial"/>
                <a:ea typeface="Calibri"/>
                <a:cs typeface="Avenir-Book"/>
              </a:rPr>
              <a:t> </a:t>
            </a:r>
            <a:r>
              <a:rPr lang="fr-FR" sz="3200" b="1" dirty="0" err="1">
                <a:latin typeface="Arial"/>
                <a:ea typeface="Calibri"/>
                <a:cs typeface="Avenir-Book"/>
              </a:rPr>
              <a:t>tienes</a:t>
            </a:r>
            <a:r>
              <a:rPr lang="fr-FR" sz="3200" b="1" dirty="0">
                <a:latin typeface="Arial"/>
                <a:ea typeface="Calibri"/>
                <a:cs typeface="Avenir-Book"/>
              </a:rPr>
              <a:t> ? </a:t>
            </a:r>
            <a:endParaRPr lang="en-GB" sz="3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6" y="5013176"/>
            <a:ext cx="1461529" cy="14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23045"/>
            <a:ext cx="1461529" cy="14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5"/>
            <a:ext cx="1461530" cy="1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47045-CD2A-4612-81DD-AAA1EF37C477}"/>
              </a:ext>
            </a:extLst>
          </p:cNvPr>
          <p:cNvSpPr txBox="1"/>
          <p:nvPr/>
        </p:nvSpPr>
        <p:spPr>
          <a:xfrm>
            <a:off x="6948264" y="3134578"/>
            <a:ext cx="180027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GB" sz="1800" dirty="0"/>
              <a:t>Listen &amp; practise counting up to 21.</a:t>
            </a:r>
          </a:p>
          <a:p>
            <a:pPr marL="342900" indent="-342900">
              <a:buAutoNum type="arabicPlain"/>
            </a:pPr>
            <a:r>
              <a:rPr lang="en-GB" sz="1800" dirty="0"/>
              <a:t>Listen and touch the correct age.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372389-7785-48ED-83E8-1743CDC49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4033" y="2348880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C63C7B-37D6-4F93-9291-295262C97A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8600" y="416164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1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97" y="650808"/>
            <a:ext cx="3828000" cy="2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29443" y="29489"/>
            <a:ext cx="406661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chemeClr val="tx1"/>
                </a:solidFill>
              </a:rPr>
              <a:t>Vamos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contar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44089-E57E-4A61-A72B-81D17AA08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65" y="3367364"/>
            <a:ext cx="1800200" cy="10405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0F4229-1DDB-4B8B-BC7A-31D27AB8E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39074"/>
              </p:ext>
            </p:extLst>
          </p:nvPr>
        </p:nvGraphicFramePr>
        <p:xfrm>
          <a:off x="216419" y="4488498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E7E4B5-A276-4967-969E-D43A097F4B4F}"/>
              </a:ext>
            </a:extLst>
          </p:cNvPr>
          <p:cNvCxnSpPr/>
          <p:nvPr/>
        </p:nvCxnSpPr>
        <p:spPr>
          <a:xfrm>
            <a:off x="3924830" y="4200466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01CF1A-DCCE-4448-83C4-80ED406FFEEF}"/>
              </a:ext>
            </a:extLst>
          </p:cNvPr>
          <p:cNvCxnSpPr/>
          <p:nvPr/>
        </p:nvCxnSpPr>
        <p:spPr>
          <a:xfrm>
            <a:off x="7165190" y="4200466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6E9D75A7-FC79-444F-A3D0-A06EDE249956}"/>
              </a:ext>
            </a:extLst>
          </p:cNvPr>
          <p:cNvSpPr/>
          <p:nvPr/>
        </p:nvSpPr>
        <p:spPr>
          <a:xfrm rot="16200000" flipH="1" flipV="1">
            <a:off x="1769344" y="413321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6762447-E6E9-4E18-95D3-4414F222FF72}"/>
              </a:ext>
            </a:extLst>
          </p:cNvPr>
          <p:cNvSpPr/>
          <p:nvPr/>
        </p:nvSpPr>
        <p:spPr>
          <a:xfrm rot="16200000" flipH="1" flipV="1">
            <a:off x="5244515" y="4416284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111DD-D06F-4FD0-B7BD-B6C9BB302B69}"/>
              </a:ext>
            </a:extLst>
          </p:cNvPr>
          <p:cNvSpPr txBox="1"/>
          <p:nvPr/>
        </p:nvSpPr>
        <p:spPr>
          <a:xfrm>
            <a:off x="1692582" y="6133357"/>
            <a:ext cx="105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GB" sz="36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ce</a:t>
            </a:r>
            <a:endParaRPr lang="en-GB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5F5E1-5CD5-437E-A7CE-DE2AFB41588A}"/>
              </a:ext>
            </a:extLst>
          </p:cNvPr>
          <p:cNvSpPr txBox="1"/>
          <p:nvPr/>
        </p:nvSpPr>
        <p:spPr>
          <a:xfrm>
            <a:off x="4969413" y="6206769"/>
            <a:ext cx="149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dieci</a:t>
            </a:r>
            <a:r>
              <a:rPr lang="en-GB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DEED4-7EE5-4B01-90C7-66819771A277}"/>
              </a:ext>
            </a:extLst>
          </p:cNvPr>
          <p:cNvSpPr txBox="1"/>
          <p:nvPr/>
        </p:nvSpPr>
        <p:spPr>
          <a:xfrm>
            <a:off x="683568" y="3074864"/>
            <a:ext cx="7992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https://www.online-stopwatch.com/chance-games/</a:t>
            </a:r>
            <a:r>
              <a:rPr lang="en-GB">
                <a:hlinkClick r:id="rId4"/>
              </a:rPr>
              <a:t>roll-a-dice/</a:t>
            </a:r>
            <a:endParaRPr lang="en-GB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A9CF7-C039-4D8F-84D0-E7E8BE59015B}"/>
              </a:ext>
            </a:extLst>
          </p:cNvPr>
          <p:cNvSpPr txBox="1"/>
          <p:nvPr/>
        </p:nvSpPr>
        <p:spPr>
          <a:xfrm>
            <a:off x="6683288" y="437397"/>
            <a:ext cx="180027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Practise your numbers by rolling 1, 2 or 3 dice. Or click the link to go online.</a:t>
            </a:r>
          </a:p>
        </p:txBody>
      </p:sp>
    </p:spTree>
    <p:extLst>
      <p:ext uri="{BB962C8B-B14F-4D97-AF65-F5344CB8AC3E}">
        <p14:creationId xmlns:p14="http://schemas.microsoft.com/office/powerpoint/2010/main" val="382122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" y="2094299"/>
            <a:ext cx="1046791" cy="104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28" y="2160218"/>
            <a:ext cx="1034988" cy="10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63" y="2135237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92" y="212438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15" y="2145732"/>
            <a:ext cx="1050032" cy="10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96" y="2109728"/>
            <a:ext cx="1122040" cy="11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17" y="4774075"/>
            <a:ext cx="9153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22" y="4759500"/>
            <a:ext cx="915367" cy="93610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111601" y="4598551"/>
            <a:ext cx="1392841" cy="12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352543" y="5945232"/>
            <a:ext cx="23553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más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add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0677" y="5952838"/>
            <a:ext cx="3293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Igual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equals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4084" y="29186"/>
            <a:ext cx="350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matemáticas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1249B-C21B-4B1F-A501-3F89AE854CAD}"/>
              </a:ext>
            </a:extLst>
          </p:cNvPr>
          <p:cNvSpPr/>
          <p:nvPr/>
        </p:nvSpPr>
        <p:spPr>
          <a:xfrm>
            <a:off x="3432965" y="581996"/>
            <a:ext cx="2548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los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lunares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F5234-BC58-4E3F-8055-5845562E67B8}"/>
              </a:ext>
            </a:extLst>
          </p:cNvPr>
          <p:cNvSpPr txBox="1"/>
          <p:nvPr/>
        </p:nvSpPr>
        <p:spPr>
          <a:xfrm>
            <a:off x="305752" y="1209721"/>
            <a:ext cx="612218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Click twice and then count the dots.</a:t>
            </a:r>
          </a:p>
          <a:p>
            <a:r>
              <a:rPr lang="en-GB" sz="1800" dirty="0"/>
              <a:t>Listen to the maths sentence can you say the answer before me!.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70D4F3-F44C-4F65-BF4A-B31155C83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5752" y="6214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481 L -0.27292 -0.0481 C -0.39444 -0.0481 -0.54462 0.07008 -0.54462 0.16629 L -0.54462 0.3818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5921 L 0.0316 -0.05921 C 0.04566 -0.05921 0.0632 0.06221 0.0632 0.16073 L 0.0632 0.3813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2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16" y="4473116"/>
            <a:ext cx="9153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4590"/>
            <a:ext cx="915367" cy="93610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223254" y="3755174"/>
            <a:ext cx="1392841" cy="12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98309" y="558713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más</a:t>
            </a:r>
            <a:endParaRPr lang="en-GB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059" y="553546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igual</a:t>
            </a:r>
            <a:endParaRPr lang="en-GB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8043"/>
            <a:ext cx="1046791" cy="10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43549"/>
            <a:ext cx="1034988" cy="9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7" y="2120144"/>
            <a:ext cx="1080120" cy="10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9289"/>
            <a:ext cx="1080120" cy="10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99" y="2129589"/>
            <a:ext cx="1050032" cy="10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96101"/>
            <a:ext cx="1122040" cy="10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10864" y="-76671"/>
            <a:ext cx="516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matemáticas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26885E-2E21-497F-8778-BF0BB32365D6}"/>
              </a:ext>
            </a:extLst>
          </p:cNvPr>
          <p:cNvSpPr txBox="1"/>
          <p:nvPr/>
        </p:nvSpPr>
        <p:spPr>
          <a:xfrm>
            <a:off x="107504" y="1043661"/>
            <a:ext cx="612218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Click twice and then count the dots.</a:t>
            </a:r>
          </a:p>
          <a:p>
            <a:r>
              <a:rPr lang="en-GB" sz="1800" dirty="0"/>
              <a:t>Listen to the maths sentence can you say the answer before me!.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EF2A7-8AB2-44AC-9244-31C399BB0104}"/>
              </a:ext>
            </a:extLst>
          </p:cNvPr>
          <p:cNvSpPr/>
          <p:nvPr/>
        </p:nvSpPr>
        <p:spPr>
          <a:xfrm>
            <a:off x="3432965" y="581996"/>
            <a:ext cx="2548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los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lunares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C13B6-14C8-46A0-963F-A0BD9B56E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528" y="6241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0379E-6 C -0.00572 0.00162 -0.01284 0.00162 -0.01753 0.00486 C -0.02291 0.00856 -0.03263 0.02984 -0.03506 0.03585 C -0.03246 0.06985 -0.03611 0.09089 0.00261 0.10292 C 0.00469 0.10546 0.00591 0.10824 0.00834 0.11055 C 0.01007 0.11263 0.01407 0.11332 0.01441 0.11587 C 0.01684 0.13807 0.00695 0.16328 -0.01753 0.16999 C -0.04357 0.19404 -0.0875 0.16929 -0.12152 0.18016 C -0.13107 0.18802 -0.13194 0.19727 -0.13611 0.20838 C -0.13697 0.21115 -0.13906 0.21624 -0.13906 0.21647 C -0.14079 0.2655 -0.14774 0.31221 -0.14774 0.36101 L -0.1276 0.35315 " pathEditMode="relative" rAng="0" ptsTypes="ffffffffff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18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4727E-6 C -0.00781 0.01596 0.00243 -0.00323 -0.00746 0.00995 C -0.00868 0.01157 -0.0092 0.01411 -0.01041 0.01596 C -0.0118 0.01805 -0.01336 0.0199 -0.01493 0.02175 C -0.01649 0.02845 -0.01805 0.03493 -0.01944 0.04164 C -0.01979 0.05806 -0.01059 0.14594 -0.04184 0.15704 C -0.0493 0.15958 -0.04583 0.15843 -0.05225 0.16097 C -0.05677 0.15889 -0.06215 0.15935 -0.06562 0.15496 C -0.0717 0.14709 -0.07691 0.14177 -0.08507 0.13923 C -0.09132 0.13507 -0.09774 0.13206 -0.10451 0.12929 C -0.1177 0.11772 -0.13177 0.1242 -0.14774 0.12535 C -0.15538 0.13299 -0.15833 0.13738 -0.16111 0.14917 C -0.16024 0.16814 -0.16041 0.17716 -0.15677 0.19288 C -0.15764 0.23359 -0.15191 0.26966 -0.17604 0.29626 C -0.17951 0.30019 -0.18298 0.30574 -0.18802 0.3062 C -0.20295 0.30736 -0.21788 0.30736 -0.23281 0.30806 C -0.23663 0.32286 -0.23437 0.31199 -0.23437 0.34205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38864"/>
              </p:ext>
            </p:extLst>
          </p:nvPr>
        </p:nvGraphicFramePr>
        <p:xfrm>
          <a:off x="323850" y="2924175"/>
          <a:ext cx="8496300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0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3" marR="91433" marT="45761" marB="4576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AAA365-C402-4862-9E6A-1C49A78501EC}"/>
              </a:ext>
            </a:extLst>
          </p:cNvPr>
          <p:cNvSpPr txBox="1"/>
          <p:nvPr/>
        </p:nvSpPr>
        <p:spPr>
          <a:xfrm>
            <a:off x="6012160" y="332656"/>
            <a:ext cx="237626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Now count up from memory.</a:t>
            </a:r>
          </a:p>
          <a:p>
            <a:r>
              <a:rPr lang="en-GB" sz="1400" dirty="0"/>
              <a:t>You can go to the previous slide for support.</a:t>
            </a:r>
          </a:p>
        </p:txBody>
      </p:sp>
    </p:spTree>
    <p:extLst>
      <p:ext uri="{BB962C8B-B14F-4D97-AF65-F5344CB8AC3E}">
        <p14:creationId xmlns:p14="http://schemas.microsoft.com/office/powerpoint/2010/main" val="147307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08" y="2939309"/>
            <a:ext cx="1046791" cy="104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0" y="2893563"/>
            <a:ext cx="1034988" cy="10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55" y="288502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64" y="286406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51" y="2881760"/>
            <a:ext cx="1050032" cy="10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30" y="1529042"/>
            <a:ext cx="1272238" cy="74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7" y="4653136"/>
            <a:ext cx="9153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12" y="4725144"/>
            <a:ext cx="915367" cy="9361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64496" y="580555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más</a:t>
            </a:r>
            <a:endParaRPr lang="en-GB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3330" y="580555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igual</a:t>
            </a:r>
            <a:endParaRPr lang="en-GB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1226C-DBB3-4340-AB58-EE9D2542DF28}"/>
              </a:ext>
            </a:extLst>
          </p:cNvPr>
          <p:cNvSpPr txBox="1"/>
          <p:nvPr/>
        </p:nvSpPr>
        <p:spPr>
          <a:xfrm>
            <a:off x="184376" y="256512"/>
            <a:ext cx="44596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Now creates sums with a sibling or adult using the dice on a piece of paper – try saying the maths sentence out  loud. Listen to the example.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6ACE84-4380-4213-A02A-4B8CB3B64C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07" y="165200"/>
            <a:ext cx="1800200" cy="1040586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63EB4094-BAD8-4DA8-8144-4C0386AA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00" y="2864060"/>
            <a:ext cx="1122040" cy="11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F59E4A-7CAD-439C-9BCF-9923E62D5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1583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99654-923E-440A-84F9-D959AF76ED0F}"/>
              </a:ext>
            </a:extLst>
          </p:cNvPr>
          <p:cNvSpPr/>
          <p:nvPr/>
        </p:nvSpPr>
        <p:spPr>
          <a:xfrm>
            <a:off x="2263518" y="2967335"/>
            <a:ext cx="461697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DOUBLED SIDED for pupils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25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676" y="414586"/>
            <a:ext cx="8116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Practica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compañero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44089-E57E-4A61-A72B-81D17AA0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976464" cy="22985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AB47A-6DCC-4CB1-B1C1-4489069D98C1}"/>
              </a:ext>
            </a:extLst>
          </p:cNvPr>
          <p:cNvGraphicFramePr>
            <a:graphicFrameLocks noGrp="1"/>
          </p:cNvGraphicFramePr>
          <p:nvPr/>
        </p:nvGraphicFramePr>
        <p:xfrm>
          <a:off x="215517" y="4725144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on..</a:t>
                      </a: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do..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tre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cator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dieci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4D3EB9-6E36-4BC4-89EC-D1DC6CC42639}"/>
              </a:ext>
            </a:extLst>
          </p:cNvPr>
          <p:cNvCxnSpPr/>
          <p:nvPr/>
        </p:nvCxnSpPr>
        <p:spPr>
          <a:xfrm>
            <a:off x="4063760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D9CC0-03B7-487D-A0AD-FE9CC4F78F95}"/>
              </a:ext>
            </a:extLst>
          </p:cNvPr>
          <p:cNvCxnSpPr/>
          <p:nvPr/>
        </p:nvCxnSpPr>
        <p:spPr>
          <a:xfrm>
            <a:off x="7164288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711CF00-43AE-41F6-B3DC-9D6818CC3F9D}"/>
              </a:ext>
            </a:extLst>
          </p:cNvPr>
          <p:cNvSpPr/>
          <p:nvPr/>
        </p:nvSpPr>
        <p:spPr>
          <a:xfrm rot="16200000" flipH="1" flipV="1">
            <a:off x="1732435" y="443194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324302A-C102-4260-8CEB-1A9C556AED52}"/>
              </a:ext>
            </a:extLst>
          </p:cNvPr>
          <p:cNvSpPr/>
          <p:nvPr/>
        </p:nvSpPr>
        <p:spPr>
          <a:xfrm rot="16200000" flipH="1" flipV="1">
            <a:off x="5301794" y="4652930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690C8-14A0-4F12-8482-12D827964B6E}"/>
              </a:ext>
            </a:extLst>
          </p:cNvPr>
          <p:cNvSpPr txBox="1"/>
          <p:nvPr/>
        </p:nvSpPr>
        <p:spPr>
          <a:xfrm>
            <a:off x="1691680" y="6370003"/>
            <a:ext cx="105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8A572-EAB9-456A-B81C-981946CCEC89}"/>
              </a:ext>
            </a:extLst>
          </p:cNvPr>
          <p:cNvSpPr txBox="1"/>
          <p:nvPr/>
        </p:nvSpPr>
        <p:spPr>
          <a:xfrm>
            <a:off x="5241421" y="6370003"/>
            <a:ext cx="14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C0504D"/>
                </a:solidFill>
                <a:latin typeface="Comic Sans MS" panose="030F0702030302020204" pitchFamily="66" charset="0"/>
              </a:rPr>
              <a:t>d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ieci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ECDF4-A21F-46A1-9351-F5E7419406EC}"/>
              </a:ext>
            </a:extLst>
          </p:cNvPr>
          <p:cNvSpPr txBox="1"/>
          <p:nvPr/>
        </p:nvSpPr>
        <p:spPr>
          <a:xfrm>
            <a:off x="6460232" y="116632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Pupil copy</a:t>
            </a:r>
          </a:p>
        </p:txBody>
      </p:sp>
    </p:spTree>
    <p:extLst>
      <p:ext uri="{BB962C8B-B14F-4D97-AF65-F5344CB8AC3E}">
        <p14:creationId xmlns:p14="http://schemas.microsoft.com/office/powerpoint/2010/main" val="111466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Los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 0 - 21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704" y="1774031"/>
            <a:ext cx="6858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704" y="4260541"/>
            <a:ext cx="914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4637" y="1768029"/>
            <a:ext cx="1086321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cuatro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cinco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1615" y="4254538"/>
            <a:ext cx="145109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diez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-192558" y="1311830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904" y="1252060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éro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28CB225-0001-4132-B109-7D89E071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89569"/>
            <a:ext cx="177011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 once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catorce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 quince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FDF74F4-45BE-436F-8AD7-1EE25952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56" y="4005064"/>
            <a:ext cx="194347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16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17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18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21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veintiuno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86BD5-3280-4607-9EB1-4FAED8C4FCAF}"/>
              </a:ext>
            </a:extLst>
          </p:cNvPr>
          <p:cNvSpPr txBox="1"/>
          <p:nvPr/>
        </p:nvSpPr>
        <p:spPr>
          <a:xfrm>
            <a:off x="6660232" y="0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Pupil copy</a:t>
            </a:r>
          </a:p>
        </p:txBody>
      </p:sp>
    </p:spTree>
    <p:extLst>
      <p:ext uri="{BB962C8B-B14F-4D97-AF65-F5344CB8AC3E}">
        <p14:creationId xmlns:p14="http://schemas.microsoft.com/office/powerpoint/2010/main" val="24051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build="p" autoUpdateAnimBg="0"/>
      <p:bldP spid="7173" grpId="0" build="p" autoUpdateAnimBg="0"/>
      <p:bldP spid="7174" grpId="0" build="p" autoUpdateAnimBg="0"/>
      <p:bldP spid="7175" grpId="0"/>
      <p:bldP spid="7176" grpId="0"/>
      <p:bldP spid="9" grpId="0" build="p" autoUpdateAnimBg="0"/>
      <p:bldP spid="1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Los </a:t>
            </a:r>
            <a:r>
              <a:rPr lang="en-GB" dirty="0" err="1">
                <a:solidFill>
                  <a:schemeClr val="tx1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 0 - 21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704" y="1774031"/>
            <a:ext cx="6858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704" y="4260541"/>
            <a:ext cx="914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4637" y="1768029"/>
            <a:ext cx="1086321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cuatro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cinco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1615" y="4254538"/>
            <a:ext cx="145109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diez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-192558" y="1311830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904" y="1252060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éro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28CB225-0001-4132-B109-7D89E071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89569"/>
            <a:ext cx="177011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 once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14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catorce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 quince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FDF74F4-45BE-436F-8AD7-1EE25952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56" y="4005064"/>
            <a:ext cx="194347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16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dieciseis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17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diecisiete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18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dieciocho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19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diecinueve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21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veintiuno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86BD5-3280-4607-9EB1-4FAED8C4FCAF}"/>
              </a:ext>
            </a:extLst>
          </p:cNvPr>
          <p:cNvSpPr txBox="1"/>
          <p:nvPr/>
        </p:nvSpPr>
        <p:spPr>
          <a:xfrm>
            <a:off x="6660232" y="0"/>
            <a:ext cx="20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Teacher copy</a:t>
            </a:r>
          </a:p>
        </p:txBody>
      </p:sp>
    </p:spTree>
    <p:extLst>
      <p:ext uri="{BB962C8B-B14F-4D97-AF65-F5344CB8AC3E}">
        <p14:creationId xmlns:p14="http://schemas.microsoft.com/office/powerpoint/2010/main" val="41244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build="p" autoUpdateAnimBg="0"/>
      <p:bldP spid="7173" grpId="0" build="p" autoUpdateAnimBg="0"/>
      <p:bldP spid="7174" grpId="0" build="p" autoUpdateAnimBg="0"/>
      <p:bldP spid="7175" grpId="0"/>
      <p:bldP spid="7176" grpId="0"/>
      <p:bldP spid="9" grpId="0" build="p" autoUpdateAnimBg="0"/>
      <p:bldP spid="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095375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tx1"/>
                </a:solidFill>
              </a:rPr>
              <a:t>L.I: To count from 13 to 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636912"/>
            <a:ext cx="7416824" cy="38163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Success Criteria: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repeat my new numbers with a good Spanish accent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listen carefully for my number.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I can count the new numbers in order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Challenge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Can I recognise the numbers randomly and perhaps go beyond 21?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5" descr="C:\Users\Dawn\AppData\Local\Microsoft\Windows\Temporary Internet Files\Content.IE5\OZ0IUW0N\MC900024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1747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15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Wk</a:t>
            </a:r>
            <a:r>
              <a:rPr lang="en-GB" sz="3600" dirty="0"/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20262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Los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números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13 -21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36" y="3041741"/>
            <a:ext cx="1169645" cy="11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01" y="4211386"/>
            <a:ext cx="1139880" cy="11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12" y="5378922"/>
            <a:ext cx="1203628" cy="12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1066231" cy="10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5983"/>
            <a:ext cx="1123950" cy="9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97435"/>
            <a:ext cx="1131645" cy="11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51" y="3929080"/>
            <a:ext cx="1116387" cy="9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67" y="4873096"/>
            <a:ext cx="1079991" cy="9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 bwMode="auto">
          <a:xfrm>
            <a:off x="5380776" y="5867775"/>
            <a:ext cx="1116387" cy="8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eleven clipart">
            <a:extLst>
              <a:ext uri="{FF2B5EF4-FFF2-40B4-BE49-F238E27FC236}">
                <a16:creationId xmlns:a16="http://schemas.microsoft.com/office/drawing/2014/main" id="{3195965C-F289-4C8F-A201-4B8B536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76" y="82371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29447CB-3218-4711-A4E4-38486BE3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8" y="1966715"/>
            <a:ext cx="1181994" cy="110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68845-14C1-47DD-9E05-EEA965293407}"/>
              </a:ext>
            </a:extLst>
          </p:cNvPr>
          <p:cNvSpPr txBox="1"/>
          <p:nvPr/>
        </p:nvSpPr>
        <p:spPr>
          <a:xfrm>
            <a:off x="7524373" y="41842"/>
            <a:ext cx="151216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Listen &amp; repeat several times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28EF8-A03E-40B4-8DEE-372C421F4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3862" y="1116637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51B09A-C19D-441F-9CDA-A0FF1C16F2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47627" y="1054137"/>
            <a:ext cx="487363" cy="487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B2DA4B-483E-4D4D-BE2D-E3F42247E07C}"/>
              </a:ext>
            </a:extLst>
          </p:cNvPr>
          <p:cNvSpPr txBox="1"/>
          <p:nvPr/>
        </p:nvSpPr>
        <p:spPr>
          <a:xfrm>
            <a:off x="2224" y="3646432"/>
            <a:ext cx="1076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These numbers all end with </a:t>
            </a:r>
            <a:r>
              <a:rPr lang="en-GB" sz="1800" dirty="0">
                <a:solidFill>
                  <a:srgbClr val="FF0000"/>
                </a:solidFill>
              </a:rPr>
              <a:t>“</a:t>
            </a:r>
            <a:r>
              <a:rPr lang="en-GB" sz="1800" dirty="0" err="1">
                <a:solidFill>
                  <a:srgbClr val="FF0000"/>
                </a:solidFill>
              </a:rPr>
              <a:t>ce</a:t>
            </a:r>
            <a:r>
              <a:rPr lang="en-GB" sz="1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21E10-99CA-4669-A15C-F37C57092C03}"/>
              </a:ext>
            </a:extLst>
          </p:cNvPr>
          <p:cNvSpPr txBox="1"/>
          <p:nvPr/>
        </p:nvSpPr>
        <p:spPr>
          <a:xfrm>
            <a:off x="3495893" y="1885929"/>
            <a:ext cx="107610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These numbers begin with </a:t>
            </a:r>
            <a:r>
              <a:rPr lang="en-GB" sz="1800" dirty="0" err="1">
                <a:solidFill>
                  <a:srgbClr val="FF0000"/>
                </a:solidFill>
              </a:rPr>
              <a:t>dieci</a:t>
            </a:r>
            <a:r>
              <a:rPr lang="en-GB" sz="1800" dirty="0">
                <a:solidFill>
                  <a:srgbClr val="FF0000"/>
                </a:solidFill>
              </a:rPr>
              <a:t>..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4CF258-9AB5-4A6A-BF63-68106EA75E96}"/>
              </a:ext>
            </a:extLst>
          </p:cNvPr>
          <p:cNvCxnSpPr/>
          <p:nvPr/>
        </p:nvCxnSpPr>
        <p:spPr>
          <a:xfrm flipV="1">
            <a:off x="4353744" y="1385690"/>
            <a:ext cx="866328" cy="445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B2B58A-D89D-4091-A5F2-AEA6C2E116EB}"/>
              </a:ext>
            </a:extLst>
          </p:cNvPr>
          <p:cNvCxnSpPr/>
          <p:nvPr/>
        </p:nvCxnSpPr>
        <p:spPr>
          <a:xfrm flipV="1">
            <a:off x="4490065" y="2121059"/>
            <a:ext cx="866328" cy="445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3EB875-A7FA-45E1-B6A9-21219014A48D}"/>
              </a:ext>
            </a:extLst>
          </p:cNvPr>
          <p:cNvCxnSpPr>
            <a:cxnSpLocks/>
          </p:cNvCxnSpPr>
          <p:nvPr/>
        </p:nvCxnSpPr>
        <p:spPr>
          <a:xfrm>
            <a:off x="4490065" y="3222634"/>
            <a:ext cx="86632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6DF73F-C76B-4F34-9E0A-15F9F236699A}"/>
              </a:ext>
            </a:extLst>
          </p:cNvPr>
          <p:cNvCxnSpPr>
            <a:cxnSpLocks/>
          </p:cNvCxnSpPr>
          <p:nvPr/>
        </p:nvCxnSpPr>
        <p:spPr>
          <a:xfrm>
            <a:off x="4353744" y="3363257"/>
            <a:ext cx="1002649" cy="848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52" y="9856"/>
            <a:ext cx="5684168" cy="11430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Los </a:t>
            </a:r>
            <a:r>
              <a:rPr lang="en-GB" sz="4000" dirty="0" err="1">
                <a:solidFill>
                  <a:srgbClr val="FF0000"/>
                </a:solidFill>
                <a:latin typeface="Comic Sans MS" pitchFamily="66" charset="0"/>
              </a:rPr>
              <a:t>números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 11 -21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2" y="3054738"/>
            <a:ext cx="1169645" cy="11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" y="4224383"/>
            <a:ext cx="1139880" cy="11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8" y="5391919"/>
            <a:ext cx="1203628" cy="12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0" y="777701"/>
            <a:ext cx="1066231" cy="10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0" y="1878980"/>
            <a:ext cx="1123950" cy="9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0" y="2810432"/>
            <a:ext cx="1131645" cy="11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13" y="3942077"/>
            <a:ext cx="1116387" cy="9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29" y="4886093"/>
            <a:ext cx="1079991" cy="9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 bwMode="auto">
          <a:xfrm>
            <a:off x="4384438" y="5880772"/>
            <a:ext cx="1116387" cy="8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eleven clipart">
            <a:extLst>
              <a:ext uri="{FF2B5EF4-FFF2-40B4-BE49-F238E27FC236}">
                <a16:creationId xmlns:a16="http://schemas.microsoft.com/office/drawing/2014/main" id="{3195965C-F289-4C8F-A201-4B8B536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2736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29447CB-3218-4711-A4E4-38486BE3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1" y="1952605"/>
            <a:ext cx="1181994" cy="110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D9A2C-9FE7-4F75-898F-6B223188C88C}"/>
              </a:ext>
            </a:extLst>
          </p:cNvPr>
          <p:cNvSpPr txBox="1"/>
          <p:nvPr/>
        </p:nvSpPr>
        <p:spPr>
          <a:xfrm>
            <a:off x="1960552" y="1074491"/>
            <a:ext cx="137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on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25C5C-CD8A-403C-9CCF-0367F878F7F4}"/>
              </a:ext>
            </a:extLst>
          </p:cNvPr>
          <p:cNvSpPr txBox="1"/>
          <p:nvPr/>
        </p:nvSpPr>
        <p:spPr>
          <a:xfrm>
            <a:off x="1888544" y="2170104"/>
            <a:ext cx="141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do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28D3A-02CF-4171-B42D-39F571BD0D12}"/>
              </a:ext>
            </a:extLst>
          </p:cNvPr>
          <p:cNvSpPr txBox="1"/>
          <p:nvPr/>
        </p:nvSpPr>
        <p:spPr>
          <a:xfrm>
            <a:off x="1888544" y="3212605"/>
            <a:ext cx="1630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tre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3E95B-2A80-422E-9424-3040BB9B85BE}"/>
              </a:ext>
            </a:extLst>
          </p:cNvPr>
          <p:cNvSpPr txBox="1"/>
          <p:nvPr/>
        </p:nvSpPr>
        <p:spPr>
          <a:xfrm>
            <a:off x="1854444" y="4403095"/>
            <a:ext cx="2196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cator</a:t>
            </a:r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89562-2E51-458F-B7BE-0B8BFC6459ED}"/>
              </a:ext>
            </a:extLst>
          </p:cNvPr>
          <p:cNvSpPr txBox="1"/>
          <p:nvPr/>
        </p:nvSpPr>
        <p:spPr>
          <a:xfrm>
            <a:off x="1888544" y="5593585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quin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4EAA2-11A3-4F1D-8385-39A631871DC0}"/>
              </a:ext>
            </a:extLst>
          </p:cNvPr>
          <p:cNvSpPr txBox="1"/>
          <p:nvPr/>
        </p:nvSpPr>
        <p:spPr>
          <a:xfrm>
            <a:off x="5574190" y="889193"/>
            <a:ext cx="2449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dieci</a:t>
            </a:r>
            <a:r>
              <a:rPr lang="en-GB" sz="4400" dirty="0" err="1">
                <a:latin typeface="Comic Sans MS" panose="030F0702030302020204" pitchFamily="66" charset="0"/>
              </a:rPr>
              <a:t>seis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1D55-D7F9-4014-AA43-40F6FAF3C3F9}"/>
              </a:ext>
            </a:extLst>
          </p:cNvPr>
          <p:cNvSpPr txBox="1"/>
          <p:nvPr/>
        </p:nvSpPr>
        <p:spPr>
          <a:xfrm>
            <a:off x="5574190" y="1890268"/>
            <a:ext cx="2751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dieci</a:t>
            </a:r>
            <a:r>
              <a:rPr lang="en-GB" sz="4400" dirty="0" err="1">
                <a:latin typeface="Comic Sans MS" panose="030F0702030302020204" pitchFamily="66" charset="0"/>
              </a:rPr>
              <a:t>siete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9011A-9184-4053-AC73-1B076A6E1CF0}"/>
              </a:ext>
            </a:extLst>
          </p:cNvPr>
          <p:cNvSpPr txBox="1"/>
          <p:nvPr/>
        </p:nvSpPr>
        <p:spPr>
          <a:xfrm>
            <a:off x="5557731" y="2991533"/>
            <a:ext cx="2642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dieci</a:t>
            </a:r>
            <a:r>
              <a:rPr lang="en-GB" sz="4400" dirty="0" err="1">
                <a:latin typeface="Comic Sans MS" panose="030F0702030302020204" pitchFamily="66" charset="0"/>
              </a:rPr>
              <a:t>ocho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C4313-699E-4B54-8798-50351A78FA70}"/>
              </a:ext>
            </a:extLst>
          </p:cNvPr>
          <p:cNvSpPr txBox="1"/>
          <p:nvPr/>
        </p:nvSpPr>
        <p:spPr>
          <a:xfrm>
            <a:off x="5606008" y="4018374"/>
            <a:ext cx="2914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dieci</a:t>
            </a:r>
            <a:r>
              <a:rPr lang="en-GB" sz="4400" dirty="0" err="1">
                <a:latin typeface="Comic Sans MS" panose="030F0702030302020204" pitchFamily="66" charset="0"/>
              </a:rPr>
              <a:t>nueve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FFD6E7-3B9E-4BCE-9A97-0DC13763A506}"/>
              </a:ext>
            </a:extLst>
          </p:cNvPr>
          <p:cNvSpPr txBox="1"/>
          <p:nvPr/>
        </p:nvSpPr>
        <p:spPr>
          <a:xfrm>
            <a:off x="5574190" y="4886093"/>
            <a:ext cx="1797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veinte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99ED8C-E05F-4132-A5B1-BC1DC7EB902A}"/>
              </a:ext>
            </a:extLst>
          </p:cNvPr>
          <p:cNvSpPr txBox="1"/>
          <p:nvPr/>
        </p:nvSpPr>
        <p:spPr>
          <a:xfrm>
            <a:off x="5606008" y="5892580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>
                <a:latin typeface="Comic Sans MS" panose="030F0702030302020204" pitchFamily="66" charset="0"/>
              </a:rPr>
              <a:t>Veinte</a:t>
            </a:r>
            <a:r>
              <a:rPr lang="en-GB" sz="4400" dirty="0">
                <a:latin typeface="Comic Sans MS" panose="030F0702030302020204" pitchFamily="66" charset="0"/>
              </a:rPr>
              <a:t> y </a:t>
            </a:r>
            <a:r>
              <a:rPr lang="en-GB" sz="4400" dirty="0" err="1">
                <a:latin typeface="Comic Sans MS" panose="030F0702030302020204" pitchFamily="66" charset="0"/>
              </a:rPr>
              <a:t>uno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78" y="112815"/>
            <a:ext cx="1135974" cy="96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45C73E-DF05-423F-8564-5D3346E58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3862" y="1116637"/>
            <a:ext cx="487363" cy="487363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E61EA9-0220-4A50-86D2-70B6E7F2F9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023900" y="1162633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186C6-2C8E-4423-82FE-2407F849D3EC}"/>
              </a:ext>
            </a:extLst>
          </p:cNvPr>
          <p:cNvSpPr txBox="1"/>
          <p:nvPr/>
        </p:nvSpPr>
        <p:spPr>
          <a:xfrm>
            <a:off x="93343" y="74436"/>
            <a:ext cx="24288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Listen and read out loud</a:t>
            </a:r>
          </a:p>
        </p:txBody>
      </p:sp>
    </p:spTree>
    <p:extLst>
      <p:ext uri="{BB962C8B-B14F-4D97-AF65-F5344CB8AC3E}">
        <p14:creationId xmlns:p14="http://schemas.microsoft.com/office/powerpoint/2010/main" val="23862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5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8560" y="414586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44089-E57E-4A61-A72B-81D17AA0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6" y="1504790"/>
            <a:ext cx="3168345" cy="1831427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B4AC3FA-4148-4422-96AA-85F893C1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61438"/>
              </p:ext>
            </p:extLst>
          </p:nvPr>
        </p:nvGraphicFramePr>
        <p:xfrm>
          <a:off x="215517" y="4725144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on..</a:t>
                      </a: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do..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tre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cator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dieci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6EACF2-A7B9-4FCE-A647-70E48661BD8D}"/>
              </a:ext>
            </a:extLst>
          </p:cNvPr>
          <p:cNvCxnSpPr/>
          <p:nvPr/>
        </p:nvCxnSpPr>
        <p:spPr>
          <a:xfrm>
            <a:off x="4063760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75C79A-6E95-4D50-B07B-F863A2921FE9}"/>
              </a:ext>
            </a:extLst>
          </p:cNvPr>
          <p:cNvCxnSpPr/>
          <p:nvPr/>
        </p:nvCxnSpPr>
        <p:spPr>
          <a:xfrm>
            <a:off x="7164288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69DABA6-C657-4F36-8CD2-3555499FC3C7}"/>
              </a:ext>
            </a:extLst>
          </p:cNvPr>
          <p:cNvSpPr/>
          <p:nvPr/>
        </p:nvSpPr>
        <p:spPr>
          <a:xfrm rot="16200000" flipH="1" flipV="1">
            <a:off x="1732435" y="443194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D58928F-A357-4FEC-AFDD-B9C9BD89B695}"/>
              </a:ext>
            </a:extLst>
          </p:cNvPr>
          <p:cNvSpPr/>
          <p:nvPr/>
        </p:nvSpPr>
        <p:spPr>
          <a:xfrm rot="16200000" flipH="1" flipV="1">
            <a:off x="5301794" y="4652930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7D794-004D-4BDA-9DE3-8C598D243F33}"/>
              </a:ext>
            </a:extLst>
          </p:cNvPr>
          <p:cNvSpPr txBox="1"/>
          <p:nvPr/>
        </p:nvSpPr>
        <p:spPr>
          <a:xfrm>
            <a:off x="1691680" y="6370003"/>
            <a:ext cx="105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ce</a:t>
            </a:r>
            <a:endParaRPr lang="en-GB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71205A-0E60-48FB-93B6-A00A5032FD57}"/>
              </a:ext>
            </a:extLst>
          </p:cNvPr>
          <p:cNvSpPr txBox="1"/>
          <p:nvPr/>
        </p:nvSpPr>
        <p:spPr>
          <a:xfrm>
            <a:off x="5241421" y="6370003"/>
            <a:ext cx="14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dieci</a:t>
            </a:r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5B7DF-A588-4958-A5EB-BDDDBF782455}"/>
              </a:ext>
            </a:extLst>
          </p:cNvPr>
          <p:cNvSpPr txBox="1"/>
          <p:nvPr/>
        </p:nvSpPr>
        <p:spPr>
          <a:xfrm>
            <a:off x="123437" y="4213180"/>
            <a:ext cx="37803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These numbers all end with </a:t>
            </a:r>
            <a:r>
              <a:rPr lang="en-GB" sz="1800" dirty="0">
                <a:solidFill>
                  <a:srgbClr val="FF0000"/>
                </a:solidFill>
              </a:rPr>
              <a:t>“</a:t>
            </a:r>
            <a:r>
              <a:rPr lang="en-GB" sz="1800" dirty="0" err="1">
                <a:solidFill>
                  <a:srgbClr val="FF0000"/>
                </a:solidFill>
              </a:rPr>
              <a:t>ce</a:t>
            </a:r>
            <a:r>
              <a:rPr lang="en-GB" sz="1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7B162-4EBD-4598-8FB7-0B590A4FB231}"/>
              </a:ext>
            </a:extLst>
          </p:cNvPr>
          <p:cNvSpPr txBox="1"/>
          <p:nvPr/>
        </p:nvSpPr>
        <p:spPr>
          <a:xfrm>
            <a:off x="4092533" y="4027507"/>
            <a:ext cx="29997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These numbers begin with </a:t>
            </a:r>
            <a:r>
              <a:rPr lang="en-GB" sz="1800" dirty="0" err="1">
                <a:solidFill>
                  <a:srgbClr val="FF0000"/>
                </a:solidFill>
              </a:rPr>
              <a:t>dieci</a:t>
            </a:r>
            <a:r>
              <a:rPr lang="en-GB" sz="1800" dirty="0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93BC2-26FA-47C3-8EA4-21542A69DA59}"/>
              </a:ext>
            </a:extLst>
          </p:cNvPr>
          <p:cNvSpPr txBox="1"/>
          <p:nvPr/>
        </p:nvSpPr>
        <p:spPr>
          <a:xfrm>
            <a:off x="6300192" y="146819"/>
            <a:ext cx="241225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Now practise saying these numbers out loud.</a:t>
            </a:r>
          </a:p>
        </p:txBody>
      </p:sp>
    </p:spTree>
    <p:extLst>
      <p:ext uri="{BB962C8B-B14F-4D97-AF65-F5344CB8AC3E}">
        <p14:creationId xmlns:p14="http://schemas.microsoft.com/office/powerpoint/2010/main" val="374168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3" y="692696"/>
            <a:ext cx="1303630" cy="13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5" y="764704"/>
            <a:ext cx="1303631" cy="13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6" y="968348"/>
            <a:ext cx="1303630" cy="13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24" y="897614"/>
            <a:ext cx="1303630" cy="13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7" y="2359026"/>
            <a:ext cx="1283566" cy="10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5" y="2230164"/>
            <a:ext cx="1437305" cy="14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97" y="2677379"/>
            <a:ext cx="1384751" cy="11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1" y="2656795"/>
            <a:ext cx="1303631" cy="13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 bwMode="auto">
          <a:xfrm>
            <a:off x="113285" y="3960426"/>
            <a:ext cx="1516505" cy="11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8C98AE-FC6E-462B-B94A-9F48C23C1A98}"/>
              </a:ext>
            </a:extLst>
          </p:cNvPr>
          <p:cNvSpPr/>
          <p:nvPr/>
        </p:nvSpPr>
        <p:spPr>
          <a:xfrm>
            <a:off x="1983222" y="-26303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Escucha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y </a:t>
            </a:r>
            <a:r>
              <a:rPr lang="en-US" sz="5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E2174-8681-49BB-9D2F-E22DB51F987C}"/>
              </a:ext>
            </a:extLst>
          </p:cNvPr>
          <p:cNvSpPr txBox="1"/>
          <p:nvPr/>
        </p:nvSpPr>
        <p:spPr>
          <a:xfrm>
            <a:off x="4067944" y="4797152"/>
            <a:ext cx="32403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Listen, touch a number then click to see if you got the correct answer each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11FBE-C788-4CF6-94B0-252487AAB0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709" b="93576" l="10000" r="93000">
                        <a14:foregroundMark x1="58667" y1="94004" x2="58667" y2="94004"/>
                        <a14:foregroundMark x1="93333" y1="58672" x2="93333" y2="58672"/>
                        <a14:foregroundMark x1="38333" y1="7709" x2="38333" y2="77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357864">
            <a:off x="7836441" y="156441"/>
            <a:ext cx="718729" cy="111882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C6A441-BB3E-451A-839E-B920D4FF6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58988" y="5369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679" y="414586"/>
            <a:ext cx="8116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Practica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compañero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C44089-E57E-4A61-A72B-81D17AA0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976464" cy="229855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471165-2657-4607-AF8C-A1413F9BE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61438"/>
              </p:ext>
            </p:extLst>
          </p:nvPr>
        </p:nvGraphicFramePr>
        <p:xfrm>
          <a:off x="215517" y="4725144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on..</a:t>
                      </a: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do..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tre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cator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dieci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9E5577-0E80-444B-9874-5B1758231A24}"/>
              </a:ext>
            </a:extLst>
          </p:cNvPr>
          <p:cNvCxnSpPr/>
          <p:nvPr/>
        </p:nvCxnSpPr>
        <p:spPr>
          <a:xfrm>
            <a:off x="4063760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C59C33-1996-4D22-A0A0-B8CEAF7FD5B8}"/>
              </a:ext>
            </a:extLst>
          </p:cNvPr>
          <p:cNvCxnSpPr/>
          <p:nvPr/>
        </p:nvCxnSpPr>
        <p:spPr>
          <a:xfrm>
            <a:off x="7164288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4E433E5-A3F1-431A-920B-3AFE2DEB1907}"/>
              </a:ext>
            </a:extLst>
          </p:cNvPr>
          <p:cNvSpPr/>
          <p:nvPr/>
        </p:nvSpPr>
        <p:spPr>
          <a:xfrm rot="16200000" flipH="1" flipV="1">
            <a:off x="1732435" y="443194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3C093DE-07CC-487E-AC87-59388FA93B6D}"/>
              </a:ext>
            </a:extLst>
          </p:cNvPr>
          <p:cNvSpPr/>
          <p:nvPr/>
        </p:nvSpPr>
        <p:spPr>
          <a:xfrm rot="16200000" flipH="1" flipV="1">
            <a:off x="5301794" y="4652930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1AC02-C98C-498A-82C3-827F74F1CDE2}"/>
              </a:ext>
            </a:extLst>
          </p:cNvPr>
          <p:cNvSpPr txBox="1"/>
          <p:nvPr/>
        </p:nvSpPr>
        <p:spPr>
          <a:xfrm>
            <a:off x="1691680" y="6370003"/>
            <a:ext cx="105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ce</a:t>
            </a:r>
            <a:endParaRPr lang="en-GB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776797-0F6F-4271-8221-EA187C68F8BE}"/>
              </a:ext>
            </a:extLst>
          </p:cNvPr>
          <p:cNvSpPr txBox="1"/>
          <p:nvPr/>
        </p:nvSpPr>
        <p:spPr>
          <a:xfrm>
            <a:off x="5241421" y="6370003"/>
            <a:ext cx="14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Dieci</a:t>
            </a:r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83FF8-E95D-486F-8A6F-E42BC398A48E}"/>
              </a:ext>
            </a:extLst>
          </p:cNvPr>
          <p:cNvSpPr txBox="1"/>
          <p:nvPr/>
        </p:nvSpPr>
        <p:spPr>
          <a:xfrm>
            <a:off x="6731748" y="1649754"/>
            <a:ext cx="1800692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Now practise again with a sibling or adult saying these numbers out loud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17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327" y="414586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Practica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grupo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D8835-BD80-4701-A80A-6DED38BE7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6" y="1504457"/>
            <a:ext cx="4518240" cy="297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FC4FD-4003-4156-95EF-755C1C7A41FF}"/>
              </a:ext>
            </a:extLst>
          </p:cNvPr>
          <p:cNvSpPr txBox="1"/>
          <p:nvPr/>
        </p:nvSpPr>
        <p:spPr>
          <a:xfrm>
            <a:off x="3923928" y="33569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4ED552-FB41-4F24-9F26-41CB5C306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75" y="2906654"/>
            <a:ext cx="639369" cy="64449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4A23437-E74D-4776-8C44-2F35C83FD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6100"/>
              </p:ext>
            </p:extLst>
          </p:nvPr>
        </p:nvGraphicFramePr>
        <p:xfrm>
          <a:off x="215517" y="4725144"/>
          <a:ext cx="8712965" cy="108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61" marB="457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33" marR="91433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BDDAD6-D605-405C-9971-70CF9954F2F3}"/>
              </a:ext>
            </a:extLst>
          </p:cNvPr>
          <p:cNvCxnSpPr/>
          <p:nvPr/>
        </p:nvCxnSpPr>
        <p:spPr>
          <a:xfrm>
            <a:off x="4063760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B304CA-379D-4A7D-95E8-3478D6B3266B}"/>
              </a:ext>
            </a:extLst>
          </p:cNvPr>
          <p:cNvCxnSpPr/>
          <p:nvPr/>
        </p:nvCxnSpPr>
        <p:spPr>
          <a:xfrm>
            <a:off x="7164288" y="4437112"/>
            <a:ext cx="0" cy="15841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EE96664-7DFA-4785-A717-99798299DD68}"/>
              </a:ext>
            </a:extLst>
          </p:cNvPr>
          <p:cNvSpPr/>
          <p:nvPr/>
        </p:nvSpPr>
        <p:spPr>
          <a:xfrm rot="16200000" flipH="1" flipV="1">
            <a:off x="1732435" y="4431945"/>
            <a:ext cx="494550" cy="3528389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8D259B3-721E-4D77-BB1D-74009D4A8865}"/>
              </a:ext>
            </a:extLst>
          </p:cNvPr>
          <p:cNvSpPr/>
          <p:nvPr/>
        </p:nvSpPr>
        <p:spPr>
          <a:xfrm rot="16200000" flipH="1" flipV="1">
            <a:off x="5301794" y="4652930"/>
            <a:ext cx="556635" cy="3024335"/>
          </a:xfrm>
          <a:prstGeom prst="rightBrace">
            <a:avLst>
              <a:gd name="adj1" fmla="val 0"/>
              <a:gd name="adj2" fmla="val 50000"/>
            </a:avLst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FE7751-E6AB-4E09-8E16-77578FDAE4DA}"/>
              </a:ext>
            </a:extLst>
          </p:cNvPr>
          <p:cNvSpPr txBox="1"/>
          <p:nvPr/>
        </p:nvSpPr>
        <p:spPr>
          <a:xfrm>
            <a:off x="1691680" y="6370003"/>
            <a:ext cx="105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ce</a:t>
            </a:r>
            <a:endParaRPr lang="en-GB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31991-A70F-4587-B173-72A4393F03C9}"/>
              </a:ext>
            </a:extLst>
          </p:cNvPr>
          <p:cNvSpPr txBox="1"/>
          <p:nvPr/>
        </p:nvSpPr>
        <p:spPr>
          <a:xfrm>
            <a:off x="5241421" y="6370003"/>
            <a:ext cx="14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dieci</a:t>
            </a:r>
            <a:r>
              <a:rPr lang="en-GB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0AC02-6A24-4914-BC22-CFF92C9EC2BB}"/>
              </a:ext>
            </a:extLst>
          </p:cNvPr>
          <p:cNvSpPr txBox="1"/>
          <p:nvPr/>
        </p:nvSpPr>
        <p:spPr>
          <a:xfrm>
            <a:off x="6731748" y="1649754"/>
            <a:ext cx="180069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Ask a sibling or adult to test you.  Write your answers on a sheet of paper.</a:t>
            </a:r>
          </a:p>
        </p:txBody>
      </p:sp>
    </p:spTree>
    <p:extLst>
      <p:ext uri="{BB962C8B-B14F-4D97-AF65-F5344CB8AC3E}">
        <p14:creationId xmlns:p14="http://schemas.microsoft.com/office/powerpoint/2010/main" val="16306422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BEDD16-915A-451A-B68F-59269CF55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cdccf-20c1-427c-a298-4f240b1b74fb"/>
    <ds:schemaRef ds:uri="76a25498-0392-406a-8ce2-1e559b14a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10BD4-6D2B-4358-ADC2-57B862235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1B562-E45A-4350-9E28-3B547973998D}">
  <ds:schemaRefs>
    <ds:schemaRef ds:uri="76a25498-0392-406a-8ce2-1e559b14a20a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10cdccf-20c1-427c-a298-4f240b1b74fb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790</Words>
  <Application>Microsoft Office PowerPoint</Application>
  <PresentationFormat>On-screen Show (4:3)</PresentationFormat>
  <Paragraphs>335</Paragraphs>
  <Slides>24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Avenir-Book</vt:lpstr>
      <vt:lpstr>Calibri</vt:lpstr>
      <vt:lpstr>Comic Sans MS</vt:lpstr>
      <vt:lpstr>Times New Roman</vt:lpstr>
      <vt:lpstr>Default Design</vt:lpstr>
      <vt:lpstr>1_Default Design</vt:lpstr>
      <vt:lpstr>Revisión de números 0 a 12</vt:lpstr>
      <vt:lpstr>PowerPoint Presentation</vt:lpstr>
      <vt:lpstr>L.I: To count from 13 to 21</vt:lpstr>
      <vt:lpstr>Los números 13 -21</vt:lpstr>
      <vt:lpstr>Los números 11 -21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números 0 - 21</vt:lpstr>
      <vt:lpstr>PowerPoint Presentation</vt:lpstr>
      <vt:lpstr>L.I: To practise my numbers from 13 to 21 in Spanish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números 0 - 21</vt:lpstr>
      <vt:lpstr>Los números 0 - 21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nombres 20-31</dc:title>
  <dc:creator>Nicola Cashin</dc:creator>
  <cp:lastModifiedBy>Rachel Davie</cp:lastModifiedBy>
  <cp:revision>117</cp:revision>
  <cp:lastPrinted>2019-02-28T13:05:25Z</cp:lastPrinted>
  <dcterms:created xsi:type="dcterms:W3CDTF">2002-12-08T15:36:29Z</dcterms:created>
  <dcterms:modified xsi:type="dcterms:W3CDTF">2021-02-12T17:06:32Z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