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0" r:id="rId3"/>
    <p:sldId id="288" r:id="rId4"/>
    <p:sldId id="261" r:id="rId5"/>
    <p:sldId id="258" r:id="rId6"/>
    <p:sldId id="259" r:id="rId7"/>
    <p:sldId id="299" r:id="rId8"/>
    <p:sldId id="303" r:id="rId9"/>
    <p:sldId id="295" r:id="rId10"/>
    <p:sldId id="302" r:id="rId11"/>
    <p:sldId id="290" r:id="rId12"/>
    <p:sldId id="293" r:id="rId13"/>
    <p:sldId id="300" r:id="rId14"/>
    <p:sldId id="301" r:id="rId15"/>
    <p:sldId id="283" r:id="rId16"/>
    <p:sldId id="284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8EA"/>
    <a:srgbClr val="FF0000"/>
    <a:srgbClr val="FF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23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7DF5C2-C7A3-48E9-A1B2-900FCB5985B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B252D3-B723-4BE3-B1A8-00C630658371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26C96-A082-4DDD-B423-724F01D23EA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Partner Q&amp;A – Information gap. </a:t>
            </a:r>
          </a:p>
        </p:txBody>
      </p:sp>
    </p:spTree>
    <p:extLst>
      <p:ext uri="{BB962C8B-B14F-4D97-AF65-F5344CB8AC3E}">
        <p14:creationId xmlns:p14="http://schemas.microsoft.com/office/powerpoint/2010/main" val="339000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70A9C-23D7-423D-B10D-3E0859F647E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PUPIL VOCAB</a:t>
            </a:r>
          </a:p>
        </p:txBody>
      </p:sp>
    </p:spTree>
    <p:extLst>
      <p:ext uri="{BB962C8B-B14F-4D97-AF65-F5344CB8AC3E}">
        <p14:creationId xmlns:p14="http://schemas.microsoft.com/office/powerpoint/2010/main" val="276182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70A9C-23D7-423D-B10D-3E0859F647E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PUPIL VOCAB</a:t>
            </a:r>
          </a:p>
        </p:txBody>
      </p:sp>
    </p:spTree>
    <p:extLst>
      <p:ext uri="{BB962C8B-B14F-4D97-AF65-F5344CB8AC3E}">
        <p14:creationId xmlns:p14="http://schemas.microsoft.com/office/powerpoint/2010/main" val="2918415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26C96-A082-4DDD-B423-724F01D23EA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Partner</a:t>
            </a:r>
            <a:r>
              <a:rPr lang="en-US" altLang="en-US" baseline="0" dirty="0">
                <a:latin typeface="Arial" panose="020B0604020202020204" pitchFamily="34" charset="0"/>
              </a:rPr>
              <a:t> Q&amp;A – Information gap. 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2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26C96-A082-4DDD-B423-724F01D23EA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Partner Q&amp;A – Information gap. </a:t>
            </a:r>
          </a:p>
        </p:txBody>
      </p:sp>
    </p:spTree>
    <p:extLst>
      <p:ext uri="{BB962C8B-B14F-4D97-AF65-F5344CB8AC3E}">
        <p14:creationId xmlns:p14="http://schemas.microsoft.com/office/powerpoint/2010/main" val="382055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778571-9628-4EB6-A406-31E2C3221FD3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670A9C-23D7-423D-B10D-3E0859F647E3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670A9C-23D7-423D-B10D-3E0859F647E3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9447D0-1742-435B-B7A0-A9A2F41349F2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FB3C03-CE23-4510-B44F-A950E1AB8763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Pairs - whiteboards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26C96-A082-4DDD-B423-724F01D23EA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Teacher Models Partner</a:t>
            </a:r>
            <a:r>
              <a:rPr lang="en-US" altLang="en-US" baseline="0" dirty="0">
                <a:latin typeface="Arial" panose="020B0604020202020204" pitchFamily="34" charset="0"/>
              </a:rPr>
              <a:t> Q&amp;A – Information gap. 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7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26C96-A082-4DDD-B423-724F01D23EA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Pupil Partner Q&amp;A – Information gap. </a:t>
            </a:r>
          </a:p>
        </p:txBody>
      </p:sp>
    </p:spTree>
    <p:extLst>
      <p:ext uri="{BB962C8B-B14F-4D97-AF65-F5344CB8AC3E}">
        <p14:creationId xmlns:p14="http://schemas.microsoft.com/office/powerpoint/2010/main" val="286691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Support during pair</a:t>
            </a:r>
            <a:r>
              <a:rPr lang="en-GB" baseline="0" dirty="0"/>
              <a:t> speaking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F5C2-C7A3-48E9-A1B2-900FCB5985B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68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3261-BC19-41E0-9BDC-2561862190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86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A379-414D-4DFF-9ECA-7898904A4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46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8BBA2-5EE1-4FE2-9851-8A17FD0D5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8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8DA85-0354-407B-ABEE-9E2E46DD65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92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2EAC7-2036-4502-9862-EA4E6222B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07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5983C-2092-4D30-956E-A2007576F5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49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DABCB-742F-4CAB-9F2E-1202EE50AF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28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BF584-6EBB-4A50-88E4-AD352EB52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18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7430-0FB9-4467-B07E-EDDE407A48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7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7B125-C53D-4713-BA4C-BAA1EA2189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7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B531E-7541-40A6-B892-EAC076A5E9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33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6C08B8-8F64-4029-A9AE-3DC5C482269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6.jpeg"/><Relationship Id="rId5" Type="http://schemas.openxmlformats.org/officeDocument/2006/relationships/image" Target="../media/image8.jpeg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8.jpeg"/><Relationship Id="rId5" Type="http://schemas.openxmlformats.org/officeDocument/2006/relationships/image" Target="../media/image7.jpeg"/><Relationship Id="rId10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8.jpeg"/><Relationship Id="rId5" Type="http://schemas.openxmlformats.org/officeDocument/2006/relationships/image" Target="../media/image8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12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12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image" Target="../media/image9.jpeg"/><Relationship Id="rId3" Type="http://schemas.microsoft.com/office/2007/relationships/media" Target="../media/media4.m4a"/><Relationship Id="rId21" Type="http://schemas.openxmlformats.org/officeDocument/2006/relationships/slideLayout" Target="../slideLayouts/slideLayout7.xml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openxmlformats.org/officeDocument/2006/relationships/image" Target="../media/image3.jpeg"/><Relationship Id="rId33" Type="http://schemas.openxmlformats.org/officeDocument/2006/relationships/image" Target="../media/image12.png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29" Type="http://schemas.openxmlformats.org/officeDocument/2006/relationships/image" Target="../media/image1.jpe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image" Target="../media/image8.jpeg"/><Relationship Id="rId32" Type="http://schemas.openxmlformats.org/officeDocument/2006/relationships/image" Target="../media/image7.jpeg"/><Relationship Id="rId5" Type="http://schemas.microsoft.com/office/2007/relationships/media" Target="../media/media5.m4a"/><Relationship Id="rId15" Type="http://schemas.microsoft.com/office/2007/relationships/media" Target="../media/media10.m4a"/><Relationship Id="rId23" Type="http://schemas.openxmlformats.org/officeDocument/2006/relationships/image" Target="../media/image11.png"/><Relationship Id="rId28" Type="http://schemas.openxmlformats.org/officeDocument/2006/relationships/image" Target="../media/image4.jpeg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31" Type="http://schemas.openxmlformats.org/officeDocument/2006/relationships/image" Target="../media/image2.jpeg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0.jpeg"/><Relationship Id="rId3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8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8.jpeg"/><Relationship Id="rId5" Type="http://schemas.openxmlformats.org/officeDocument/2006/relationships/image" Target="../media/image8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0"/>
            <a:ext cx="6400800" cy="1196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600" b="1" dirty="0">
                <a:latin typeface="Tempus Sans ITC" panose="04020404030D07020202" pitchFamily="82" charset="0"/>
              </a:rPr>
              <a:t>Los </a:t>
            </a:r>
            <a:r>
              <a:rPr lang="en-GB" altLang="en-US" sz="3600" b="1" dirty="0" err="1">
                <a:latin typeface="Tempus Sans ITC" panose="04020404030D07020202" pitchFamily="82" charset="0"/>
              </a:rPr>
              <a:t>medios</a:t>
            </a:r>
            <a:r>
              <a:rPr lang="en-GB" altLang="en-US" sz="3600" b="1" dirty="0">
                <a:latin typeface="Tempus Sans ITC" panose="04020404030D07020202" pitchFamily="82" charset="0"/>
              </a:rPr>
              <a:t> de </a:t>
            </a:r>
            <a:r>
              <a:rPr lang="en-GB" altLang="en-US" sz="3600" b="1" dirty="0" err="1">
                <a:latin typeface="Tempus Sans ITC" panose="04020404030D07020202" pitchFamily="82" charset="0"/>
              </a:rPr>
              <a:t>transporte</a:t>
            </a:r>
            <a:r>
              <a:rPr lang="en-GB" altLang="en-US" sz="3600" b="1" dirty="0">
                <a:latin typeface="Tempus Sans ITC" panose="04020404030D07020202" pitchFamily="82" charset="0"/>
              </a:rPr>
              <a:t> para </a:t>
            </a:r>
            <a:r>
              <a:rPr lang="en-GB" altLang="en-US" sz="3600" b="1" dirty="0" err="1">
                <a:latin typeface="Tempus Sans ITC" panose="04020404030D07020202" pitchFamily="82" charset="0"/>
              </a:rPr>
              <a:t>ir</a:t>
            </a:r>
            <a:r>
              <a:rPr lang="en-GB" altLang="en-US" sz="3600" b="1" dirty="0">
                <a:latin typeface="Tempus Sans ITC" panose="04020404030D07020202" pitchFamily="82" charset="0"/>
              </a:rPr>
              <a:t> al </a:t>
            </a:r>
            <a:r>
              <a:rPr lang="en-GB" altLang="en-US" sz="3600" b="1" dirty="0" err="1">
                <a:latin typeface="Tempus Sans ITC" panose="04020404030D07020202" pitchFamily="82" charset="0"/>
              </a:rPr>
              <a:t>colegio</a:t>
            </a:r>
            <a:endParaRPr lang="en-GB" altLang="en-US" sz="36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072" y="1268760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L.I: To use strategies for memorisation</a:t>
            </a:r>
          </a:p>
          <a:p>
            <a:r>
              <a:rPr lang="en-GB" sz="3200" dirty="0"/>
              <a:t>(Context – transport to school)</a:t>
            </a:r>
          </a:p>
          <a:p>
            <a:r>
              <a:rPr lang="en-GB" sz="3200" dirty="0"/>
              <a:t>Success Criteria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 can use detective strategies for memorisation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 can respond to questions about transport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 can practise Q&amp;A’s with a partner</a:t>
            </a:r>
          </a:p>
          <a:p>
            <a:r>
              <a:rPr lang="en-GB" sz="2800" dirty="0"/>
              <a:t>Challenge</a:t>
            </a:r>
            <a:r>
              <a:rPr lang="en-GB" sz="2800" dirty="0">
                <a:solidFill>
                  <a:srgbClr val="FF0000"/>
                </a:solidFill>
              </a:rPr>
              <a:t>: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 can report on how someone travels (3</a:t>
            </a:r>
            <a:r>
              <a:rPr lang="en-GB" sz="2800" baseline="30000" dirty="0">
                <a:solidFill>
                  <a:srgbClr val="FF0000"/>
                </a:solidFill>
              </a:rPr>
              <a:t>rd</a:t>
            </a:r>
            <a:r>
              <a:rPr lang="en-GB" sz="2800" dirty="0">
                <a:solidFill>
                  <a:srgbClr val="FF0000"/>
                </a:solidFill>
              </a:rPr>
              <a:t> person)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 can find means of transport in the dictionary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13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0" y="165241"/>
            <a:ext cx="1087042" cy="11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po000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91" y="5735005"/>
            <a:ext cx="1109477" cy="110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po00008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33455"/>
            <a:ext cx="1109477" cy="110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o0000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33" y="210108"/>
            <a:ext cx="1125793" cy="1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491" y="3467927"/>
            <a:ext cx="1077939" cy="1143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1BAF2F-B9F7-441D-B16B-33C70ACFF0A1}"/>
              </a:ext>
            </a:extLst>
          </p:cNvPr>
          <p:cNvSpPr/>
          <p:nvPr/>
        </p:nvSpPr>
        <p:spPr>
          <a:xfrm>
            <a:off x="5898411" y="464113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Wk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0BE48-34D0-40F8-A934-16085FCB5F2D}"/>
              </a:ext>
            </a:extLst>
          </p:cNvPr>
          <p:cNvSpPr/>
          <p:nvPr/>
        </p:nvSpPr>
        <p:spPr>
          <a:xfrm>
            <a:off x="2921548" y="2967335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94197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-13576" y="23014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Escribe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 las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frases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: Write the sentences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nap ITC" panose="04040A07060A02020202" pitchFamily="8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3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4" y="2447203"/>
            <a:ext cx="792600" cy="8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5" descr="npo000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8" y="2371304"/>
            <a:ext cx="666567" cy="6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8" descr="npo00008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86" y="2437051"/>
            <a:ext cx="732385" cy="7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9" descr="npo0000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67" y="2434581"/>
            <a:ext cx="698776" cy="6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2" descr="npo0000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24" y="2548399"/>
            <a:ext cx="761792" cy="73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467717" y="1184456"/>
            <a:ext cx="489975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</a:t>
            </a:r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2483842" y="1313044"/>
            <a:ext cx="489975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367814" y="1237517"/>
            <a:ext cx="489975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</a:t>
            </a: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6300132" y="1142327"/>
            <a:ext cx="489975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D</a:t>
            </a:r>
          </a:p>
        </p:txBody>
      </p:sp>
      <p:sp>
        <p:nvSpPr>
          <p:cNvPr id="10271" name="Text Box 34"/>
          <p:cNvSpPr txBox="1">
            <a:spLocks noChangeArrowheads="1"/>
          </p:cNvSpPr>
          <p:nvPr/>
        </p:nvSpPr>
        <p:spPr bwMode="auto">
          <a:xfrm>
            <a:off x="8227924" y="1246369"/>
            <a:ext cx="489975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</a:t>
            </a:r>
          </a:p>
        </p:txBody>
      </p:sp>
      <p:pic>
        <p:nvPicPr>
          <p:cNvPr id="39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0" y="1765481"/>
            <a:ext cx="972921" cy="74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69" y="1797580"/>
            <a:ext cx="945443" cy="7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99" y="1784571"/>
            <a:ext cx="1140843" cy="72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3" y="1656513"/>
            <a:ext cx="1015665" cy="7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5745" y="1698749"/>
            <a:ext cx="1102214" cy="733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862" y="456287"/>
            <a:ext cx="648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</a:t>
            </a:r>
            <a:endParaRPr lang="en-US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93" y="3429000"/>
            <a:ext cx="55980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a.- </a:t>
            </a:r>
            <a:r>
              <a:rPr lang="en-GB" sz="2400" dirty="0" err="1"/>
              <a:t>Voy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autobús</a:t>
            </a:r>
            <a:r>
              <a:rPr lang="en-GB" sz="2400" dirty="0"/>
              <a:t> al </a:t>
            </a:r>
            <a:r>
              <a:rPr lang="en-GB" sz="2400" dirty="0" err="1"/>
              <a:t>estadio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b.- </a:t>
            </a:r>
            <a:r>
              <a:rPr lang="en-GB" sz="2400" dirty="0" err="1"/>
              <a:t>Voy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___________ al  _______.</a:t>
            </a:r>
          </a:p>
          <a:p>
            <a:endParaRPr lang="en-GB" sz="2400" dirty="0"/>
          </a:p>
          <a:p>
            <a:r>
              <a:rPr lang="en-GB" sz="2400" dirty="0"/>
              <a:t>c.-____ ____ ______  ___  _________.</a:t>
            </a:r>
          </a:p>
          <a:p>
            <a:endParaRPr lang="en-GB" sz="2400" dirty="0"/>
          </a:p>
          <a:p>
            <a:r>
              <a:rPr lang="en-GB" sz="2400" dirty="0"/>
              <a:t>d.-____ ____ ______  ___  _________.</a:t>
            </a:r>
          </a:p>
          <a:p>
            <a:r>
              <a:rPr lang="en-GB" sz="2400" dirty="0"/>
              <a:t>CHALLENGE 2: Write about </a:t>
            </a:r>
            <a:r>
              <a:rPr lang="en-GB" sz="2400"/>
              <a:t>your friend</a:t>
            </a:r>
            <a:endParaRPr lang="en-GB" sz="2400" dirty="0"/>
          </a:p>
          <a:p>
            <a:r>
              <a:rPr lang="en-GB" sz="2400" dirty="0"/>
              <a:t>e.- E.g., Ana </a:t>
            </a:r>
            <a:r>
              <a:rPr lang="en-GB" sz="2400" dirty="0" err="1"/>
              <a:t>va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avion al </a:t>
            </a:r>
            <a:r>
              <a:rPr lang="en-GB" sz="2400" dirty="0" err="1"/>
              <a:t>estadio</a:t>
            </a:r>
            <a:r>
              <a:rPr lang="en-GB" sz="2400" dirty="0"/>
              <a:t>. </a:t>
            </a:r>
          </a:p>
        </p:txBody>
      </p:sp>
      <p:graphicFrame>
        <p:nvGraphicFramePr>
          <p:cNvPr id="32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56584"/>
              </p:ext>
            </p:extLst>
          </p:nvPr>
        </p:nvGraphicFramePr>
        <p:xfrm>
          <a:off x="6129633" y="3711487"/>
          <a:ext cx="2124069" cy="2008515"/>
        </p:xfrm>
        <a:graphic>
          <a:graphicData uri="http://schemas.openxmlformats.org/drawingml/2006/table">
            <a:tbl>
              <a:tblPr/>
              <a:tblGrid>
                <a:gridCol w="92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él/ella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1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369" y="2967335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36275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" y="2409549"/>
            <a:ext cx="1158749" cy="15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npo000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4" y="2451037"/>
            <a:ext cx="1182663" cy="14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po0000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76" y="2399298"/>
            <a:ext cx="1182663" cy="148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npo0000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11" y="2452581"/>
            <a:ext cx="1182663" cy="14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npo00008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1" y="4807913"/>
            <a:ext cx="1158749" cy="13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npo00008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03" y="4807912"/>
            <a:ext cx="1182663" cy="13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npo00009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30" y="4807911"/>
            <a:ext cx="1182663" cy="131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npo00008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51" y="4807911"/>
            <a:ext cx="1183750" cy="13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npo00009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86" y="4807911"/>
            <a:ext cx="1200055" cy="13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980" y="2451037"/>
            <a:ext cx="1152153" cy="1471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534" y="1665830"/>
            <a:ext cx="207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2" y="3959535"/>
            <a:ext cx="147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autobús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2652" y="3900958"/>
            <a:ext cx="133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metro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9009" y="3959535"/>
            <a:ext cx="147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coche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2484" y="3903677"/>
            <a:ext cx="10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3244" y="3978862"/>
            <a:ext cx="154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patinete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63" y="6127215"/>
            <a:ext cx="109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8997" y="6175673"/>
            <a:ext cx="157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bicicleta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1445" y="6175673"/>
            <a:ext cx="12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avión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1087" y="6175673"/>
            <a:ext cx="148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barco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7650" y="6174919"/>
            <a:ext cx="12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pie</a:t>
            </a:r>
          </a:p>
        </p:txBody>
      </p:sp>
      <p:graphicFrame>
        <p:nvGraphicFramePr>
          <p:cNvPr id="33" name="Group 43"/>
          <p:cNvGraphicFramePr>
            <a:graphicFrameLocks noGrp="1"/>
          </p:cNvGraphicFramePr>
          <p:nvPr/>
        </p:nvGraphicFramePr>
        <p:xfrm>
          <a:off x="6890669" y="444066"/>
          <a:ext cx="2124069" cy="2008515"/>
        </p:xfrm>
        <a:graphic>
          <a:graphicData uri="http://schemas.openxmlformats.org/drawingml/2006/table">
            <a:tbl>
              <a:tblPr/>
              <a:tblGrid>
                <a:gridCol w="92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él/ella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8543" y="18003"/>
            <a:ext cx="130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to go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232616" y="562754"/>
            <a:ext cx="8028384" cy="1196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El </a:t>
            </a:r>
            <a:r>
              <a:rPr kumimoji="0" lang="en-GB" alt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Vocabulario</a:t>
            </a:r>
            <a:r>
              <a:rPr kumimoji="0" lang="en-GB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–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Los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medios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de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transporte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para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ir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al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colegio</a:t>
            </a: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6234" y="1691305"/>
            <a:ext cx="3844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Cómo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vas al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colegio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28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" y="2409549"/>
            <a:ext cx="1158749" cy="15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npo000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4" y="2451037"/>
            <a:ext cx="1182663" cy="14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po0000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76" y="2399298"/>
            <a:ext cx="1182663" cy="148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npo0000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11" y="2452581"/>
            <a:ext cx="1182663" cy="14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npo00008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1" y="4807913"/>
            <a:ext cx="1158749" cy="13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npo00008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03" y="4807912"/>
            <a:ext cx="1182663" cy="13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npo00009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30" y="4807911"/>
            <a:ext cx="1182663" cy="131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npo00008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51" y="4807911"/>
            <a:ext cx="1183750" cy="13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npo00009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86" y="4807911"/>
            <a:ext cx="1200055" cy="13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980" y="2451037"/>
            <a:ext cx="1152153" cy="1471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534" y="1665830"/>
            <a:ext cx="207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2" y="3959535"/>
            <a:ext cx="147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autobús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2652" y="3900958"/>
            <a:ext cx="133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metro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9009" y="3959535"/>
            <a:ext cx="147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coche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2484" y="3903677"/>
            <a:ext cx="10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3244" y="3978862"/>
            <a:ext cx="154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patinete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63" y="6127215"/>
            <a:ext cx="109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8997" y="6175673"/>
            <a:ext cx="157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bicicleta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1445" y="6175673"/>
            <a:ext cx="12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avión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1087" y="6175673"/>
            <a:ext cx="148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barco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7650" y="6174919"/>
            <a:ext cx="12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pie</a:t>
            </a:r>
          </a:p>
        </p:txBody>
      </p:sp>
      <p:graphicFrame>
        <p:nvGraphicFramePr>
          <p:cNvPr id="33" name="Group 43"/>
          <p:cNvGraphicFramePr>
            <a:graphicFrameLocks noGrp="1"/>
          </p:cNvGraphicFramePr>
          <p:nvPr/>
        </p:nvGraphicFramePr>
        <p:xfrm>
          <a:off x="6890669" y="444066"/>
          <a:ext cx="2124069" cy="2008515"/>
        </p:xfrm>
        <a:graphic>
          <a:graphicData uri="http://schemas.openxmlformats.org/drawingml/2006/table">
            <a:tbl>
              <a:tblPr/>
              <a:tblGrid>
                <a:gridCol w="92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él/ella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8543" y="18003"/>
            <a:ext cx="130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to go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232616" y="562754"/>
            <a:ext cx="8028384" cy="1196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El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Vocabulario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–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Los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medios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de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transporte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para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ir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al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colegio</a:t>
            </a: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6234" y="1691305"/>
            <a:ext cx="3844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Cómo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vas al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colegio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75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752" y="5512781"/>
            <a:ext cx="841321" cy="890093"/>
          </a:xfrm>
          <a:prstGeom prst="rect">
            <a:avLst/>
          </a:prstGeom>
        </p:spPr>
      </p:pic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 vas al…..?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801375" y="6512588"/>
            <a:ext cx="40626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Listos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 p.54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ejercicio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1a</a:t>
            </a:r>
          </a:p>
        </p:txBody>
      </p:sp>
      <p:pic>
        <p:nvPicPr>
          <p:cNvPr id="3" name="Picture 4" descr="npo000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1" y="5498247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0" descr="npo0000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1" y="5498247"/>
            <a:ext cx="9350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7" descr="npo00008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03" y="5525234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6" descr="npo00008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51" y="5498247"/>
            <a:ext cx="863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0" y="4838920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49" y="4871019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79" y="4858010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3" y="4729952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7225" y="4772188"/>
            <a:ext cx="1249516" cy="831496"/>
          </a:xfrm>
          <a:prstGeom prst="rect">
            <a:avLst/>
          </a:prstGeom>
        </p:spPr>
      </p:pic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2623720" y="4607013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</a:t>
            </a:r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607595" y="4478426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496970" y="4391113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</a:t>
            </a:r>
          </a:p>
        </p:txBody>
      </p:sp>
      <p:sp>
        <p:nvSpPr>
          <p:cNvPr id="10271" name="Text Box 34"/>
          <p:cNvSpPr txBox="1">
            <a:spLocks noChangeArrowheads="1"/>
          </p:cNvSpPr>
          <p:nvPr/>
        </p:nvSpPr>
        <p:spPr bwMode="auto">
          <a:xfrm>
            <a:off x="8367802" y="4540339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</a:t>
            </a: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6358486" y="420360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512" y="540978"/>
            <a:ext cx="3348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compañero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/ a</a:t>
            </a:r>
          </a:p>
        </p:txBody>
      </p:sp>
      <p:pic>
        <p:nvPicPr>
          <p:cNvPr id="34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" y="1325997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63" y="1312644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77" y="1345610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3" y="1325997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3249" y="1345610"/>
            <a:ext cx="1249516" cy="8314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6174" y="3632094"/>
            <a:ext cx="648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</a:t>
            </a:r>
            <a:endParaRPr kumimoji="0" lang="en-US" sz="3200" b="0" i="0" u="sng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15" y="2425411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42096" y="2399550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86107" y="2425411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87338" y="2461486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70168" y="2461486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8340717" y="201009"/>
            <a:ext cx="432048" cy="3610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13AC6A-ADBC-46B6-AF15-CB516C7460E7}"/>
              </a:ext>
            </a:extLst>
          </p:cNvPr>
          <p:cNvSpPr txBox="1"/>
          <p:nvPr/>
        </p:nvSpPr>
        <p:spPr>
          <a:xfrm>
            <a:off x="95489" y="1040790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estadio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C97476-C76F-4267-9DDC-8521BB0F865D}"/>
              </a:ext>
            </a:extLst>
          </p:cNvPr>
          <p:cNvSpPr txBox="1"/>
          <p:nvPr/>
        </p:nvSpPr>
        <p:spPr>
          <a:xfrm>
            <a:off x="1980058" y="1004903"/>
            <a:ext cx="219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supermercado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6886C9-1AF6-4002-BD58-C247F32E66BA}"/>
              </a:ext>
            </a:extLst>
          </p:cNvPr>
          <p:cNvSpPr txBox="1"/>
          <p:nvPr/>
        </p:nvSpPr>
        <p:spPr>
          <a:xfrm>
            <a:off x="4084698" y="982929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mercado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EA78D6-0468-4DAE-A18D-65583E7B32E0}"/>
              </a:ext>
            </a:extLst>
          </p:cNvPr>
          <p:cNvSpPr txBox="1"/>
          <p:nvPr/>
        </p:nvSpPr>
        <p:spPr>
          <a:xfrm>
            <a:off x="5884742" y="948265"/>
            <a:ext cx="161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restaurante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D703CB-EA98-44DE-8339-971F5BB34B0E}"/>
              </a:ext>
            </a:extLst>
          </p:cNvPr>
          <p:cNvSpPr txBox="1"/>
          <p:nvPr/>
        </p:nvSpPr>
        <p:spPr>
          <a:xfrm>
            <a:off x="7631348" y="919747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parque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04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-13576" y="23014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 vas al…?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-5400000">
            <a:off x="6800056" y="4577557"/>
            <a:ext cx="410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Listos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 p.54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ejercicio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1a</a:t>
            </a:r>
          </a:p>
        </p:txBody>
      </p:sp>
      <p:pic>
        <p:nvPicPr>
          <p:cNvPr id="2" name="Picture 13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5" y="5694199"/>
            <a:ext cx="898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5" descr="npo000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80" y="5618300"/>
            <a:ext cx="755649" cy="7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8" descr="npo00008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48" y="5684047"/>
            <a:ext cx="830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9" descr="npo0000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29" y="5681577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2" descr="npo0000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52" y="5694199"/>
            <a:ext cx="863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295479" y="4431452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</a:t>
            </a:r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2311604" y="456003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184854" y="434413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</a:t>
            </a: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6127954" y="428698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D</a:t>
            </a:r>
          </a:p>
        </p:txBody>
      </p:sp>
      <p:sp>
        <p:nvSpPr>
          <p:cNvPr id="10271" name="Text Box 34"/>
          <p:cNvSpPr txBox="1">
            <a:spLocks noChangeArrowheads="1"/>
          </p:cNvSpPr>
          <p:nvPr/>
        </p:nvSpPr>
        <p:spPr bwMode="auto">
          <a:xfrm>
            <a:off x="8055686" y="4493365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</a:t>
            </a:r>
          </a:p>
        </p:txBody>
      </p:sp>
      <p:pic>
        <p:nvPicPr>
          <p:cNvPr id="39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" y="5012477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1" y="5044576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61" y="5031567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95" y="4903509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3507" y="4945745"/>
            <a:ext cx="1249516" cy="831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24" y="3703283"/>
            <a:ext cx="648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</a:t>
            </a:r>
            <a:endParaRPr kumimoji="0" lang="en-US" sz="3200" b="0" i="0" u="sng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628" y="363568"/>
            <a:ext cx="3348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compañero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/ a</a:t>
            </a:r>
          </a:p>
        </p:txBody>
      </p:sp>
      <p:pic>
        <p:nvPicPr>
          <p:cNvPr id="50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6" y="1226032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43" y="1239041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73" y="1226032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16" y="1192344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9419" y="1140210"/>
            <a:ext cx="1249516" cy="83149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-58628" y="2262017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85383" y="2236156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29394" y="2262017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30625" y="2298092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13455" y="2298092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8420645" y="34919"/>
            <a:ext cx="432048" cy="3610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2FBD2D-776D-4D47-B35B-6C5A9A3A1E9D}"/>
              </a:ext>
            </a:extLst>
          </p:cNvPr>
          <p:cNvSpPr txBox="1"/>
          <p:nvPr/>
        </p:nvSpPr>
        <p:spPr>
          <a:xfrm>
            <a:off x="-18338" y="907185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estadio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DBADC8-A88F-4D4D-943D-FECE48F1FB88}"/>
              </a:ext>
            </a:extLst>
          </p:cNvPr>
          <p:cNvSpPr txBox="1"/>
          <p:nvPr/>
        </p:nvSpPr>
        <p:spPr>
          <a:xfrm>
            <a:off x="1866231" y="871298"/>
            <a:ext cx="219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supermercado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D3B429-DCBF-419B-9C03-2E18D78F6E13}"/>
              </a:ext>
            </a:extLst>
          </p:cNvPr>
          <p:cNvSpPr txBox="1"/>
          <p:nvPr/>
        </p:nvSpPr>
        <p:spPr>
          <a:xfrm>
            <a:off x="3970871" y="849324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mercado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048731-1F36-4DFE-BC29-D5BD63714467}"/>
              </a:ext>
            </a:extLst>
          </p:cNvPr>
          <p:cNvSpPr txBox="1"/>
          <p:nvPr/>
        </p:nvSpPr>
        <p:spPr>
          <a:xfrm>
            <a:off x="5617392" y="817117"/>
            <a:ext cx="161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restaurante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68606-287A-4B45-9852-23DA0CA5569E}"/>
              </a:ext>
            </a:extLst>
          </p:cNvPr>
          <p:cNvSpPr txBox="1"/>
          <p:nvPr/>
        </p:nvSpPr>
        <p:spPr>
          <a:xfrm>
            <a:off x="7517521" y="786142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parque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8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3" descr="npo000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44563"/>
            <a:ext cx="16922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4" descr="npo000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731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" descr="npo0000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731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0" descr="npo0000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8" descr="npo00008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41775"/>
            <a:ext cx="16922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7" descr="npo00008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6717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9" descr="npo00009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7828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6" descr="npo00008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7287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12" descr="npo0000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4111625"/>
            <a:ext cx="17526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7914" y="920100"/>
            <a:ext cx="1678103" cy="1780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8" y="48913"/>
            <a:ext cx="4352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Cómo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vas al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colegio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0419" y="0"/>
            <a:ext cx="2185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8099" y="5805488"/>
            <a:ext cx="902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a…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EB5647-F1C0-4498-B42C-330025D86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03993" y="2915830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9B508-5F85-4601-878D-51204ABFA86F}"/>
              </a:ext>
            </a:extLst>
          </p:cNvPr>
          <p:cNvSpPr txBox="1"/>
          <p:nvPr/>
        </p:nvSpPr>
        <p:spPr>
          <a:xfrm>
            <a:off x="5687030" y="2803029"/>
            <a:ext cx="34569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Listen and repeat many times the question and answers for going to school. Memorise. Some of them are fun answers!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C964D-298B-449D-B2DA-2166D2D012E6}"/>
              </a:ext>
            </a:extLst>
          </p:cNvPr>
          <p:cNvSpPr txBox="1"/>
          <p:nvPr/>
        </p:nvSpPr>
        <p:spPr>
          <a:xfrm>
            <a:off x="395536" y="6093296"/>
            <a:ext cx="2592288" cy="646331"/>
          </a:xfrm>
          <a:prstGeom prst="rect">
            <a:avLst/>
          </a:prstGeom>
          <a:solidFill>
            <a:srgbClr val="D5B8EA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make some detective clues?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6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npo000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44563"/>
            <a:ext cx="16922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npo000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731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po0000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731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npo0000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npo00008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41775"/>
            <a:ext cx="16922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npo00008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6717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npo00009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7828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npo00008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7287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npo0000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4111625"/>
            <a:ext cx="17526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0287" y="934312"/>
            <a:ext cx="1682642" cy="178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9850" y="-120644"/>
            <a:ext cx="128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Voy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4873" y="2711728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autobús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1291" y="2680256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metro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9727" y="2671902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coche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31043" y="2671902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tren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559036" y="2695273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patinete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23774" y="5756414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moto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23650" y="5804872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bicicleta</a:t>
            </a:r>
            <a:endParaRPr lang="en-GB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6748" y="5804118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avión</a:t>
            </a:r>
            <a:endParaRPr lang="en-GB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869523" y="5804118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barco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852724" y="5805368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pie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2EBE7-3ACF-4361-852B-9747A27F7E00}"/>
              </a:ext>
            </a:extLst>
          </p:cNvPr>
          <p:cNvSpPr/>
          <p:nvPr/>
        </p:nvSpPr>
        <p:spPr>
          <a:xfrm>
            <a:off x="71438" y="-91440"/>
            <a:ext cx="4352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Cómo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vas al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colegio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F8F1C-A421-488C-8DE3-D85BE08E4D9D}"/>
              </a:ext>
            </a:extLst>
          </p:cNvPr>
          <p:cNvSpPr txBox="1"/>
          <p:nvPr/>
        </p:nvSpPr>
        <p:spPr>
          <a:xfrm>
            <a:off x="241583" y="3173661"/>
            <a:ext cx="3888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Practice reading the question and answers out louds.  Remember the vowel sounds you learned in </a:t>
            </a:r>
            <a:r>
              <a:rPr lang="en-GB" dirty="0" err="1"/>
              <a:t>Yr</a:t>
            </a:r>
            <a:r>
              <a:rPr lang="en-GB" dirty="0"/>
              <a:t> 3?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4969C-A046-409D-B8DC-7D801FBF610A}"/>
              </a:ext>
            </a:extLst>
          </p:cNvPr>
          <p:cNvSpPr txBox="1"/>
          <p:nvPr/>
        </p:nvSpPr>
        <p:spPr>
          <a:xfrm>
            <a:off x="4750923" y="334097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A  E  I  O  U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3AC29E-DC8C-4876-9156-CAC351F2B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14821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266784" y="330364"/>
            <a:ext cx="574675" cy="51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C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CEA1EE-F285-4A8B-89F0-D877BDC50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180613" y="3920263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49943B-1311-476A-B08D-9AE6B1B2B1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41799" y="3904388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C11878-E38B-4659-9E77-F07843DC49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18376" y="374097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DEB5ED-8025-4EAB-B445-556C345E50E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00335" y="362114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BF8CED-FD72-4B41-8F6D-C3DFBED6FA3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9445" y="414968"/>
            <a:ext cx="487363" cy="487363"/>
          </a:xfrm>
          <a:prstGeom prst="rect">
            <a:avLst/>
          </a:prstGeom>
        </p:spPr>
      </p:pic>
      <p:pic>
        <p:nvPicPr>
          <p:cNvPr id="7175" name="Picture 8" descr="npo00008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" y="4540206"/>
            <a:ext cx="16922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npo00008d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48" y="4565606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npo00009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73" y="4576719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npo00008b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98" y="4648156"/>
            <a:ext cx="17287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npo00009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48" y="4610056"/>
            <a:ext cx="17526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56147" y="3872639"/>
            <a:ext cx="574675" cy="519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F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67976" y="3877828"/>
            <a:ext cx="574675" cy="519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G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312136" y="3897269"/>
            <a:ext cx="574675" cy="519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Snap ITC" panose="04040A07060A02020202" pitchFamily="82" charset="0"/>
              </a:rPr>
              <a:t>H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040923" y="3913144"/>
            <a:ext cx="574675" cy="519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I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912586" y="3913144"/>
            <a:ext cx="574675" cy="519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Snap ITC" panose="04040A07060A02020202" pitchFamily="82" charset="0"/>
              </a:rPr>
              <a:t>J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97688"/>
            <a:ext cx="2563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Qué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letra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DB7F95-1A80-4742-A749-9873F13F2B2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0736" y="371729"/>
            <a:ext cx="487363" cy="487363"/>
          </a:xfrm>
          <a:prstGeom prst="rect">
            <a:avLst/>
          </a:prstGeom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31847" y="376924"/>
            <a:ext cx="574675" cy="51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A</a:t>
            </a:r>
          </a:p>
        </p:txBody>
      </p:sp>
      <p:pic>
        <p:nvPicPr>
          <p:cNvPr id="7170" name="Picture 13" descr="npo00009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44563"/>
            <a:ext cx="16922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npo00008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731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po00008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731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npo00009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380287" y="934312"/>
            <a:ext cx="1682642" cy="178018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1B81B2-0D0B-4FF7-AD2F-3EC353C220F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169318" y="349399"/>
            <a:ext cx="487363" cy="487363"/>
          </a:xfrm>
          <a:prstGeom prst="rect">
            <a:avLst/>
          </a:prstGeom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641976" y="339979"/>
            <a:ext cx="574675" cy="51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B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294169" y="368152"/>
            <a:ext cx="574675" cy="51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D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005739" y="349399"/>
            <a:ext cx="574675" cy="51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Snap ITC" panose="04040A07060A02020202" pitchFamily="82" charset="0"/>
              </a:rPr>
              <a:t>E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3CF873-7F68-4423-ACB4-B8CD8E06869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20789" y="3897269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4E3E42-8D29-442A-8A75-9227605FFE0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5926" y="3952308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6BD28A-C3C7-4C2D-ABC9-2CD0D057BE9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07760" y="3946236"/>
            <a:ext cx="487363" cy="487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565A1E-55AF-4CB6-8038-D98A5EFBB2EE}"/>
              </a:ext>
            </a:extLst>
          </p:cNvPr>
          <p:cNvSpPr txBox="1"/>
          <p:nvPr/>
        </p:nvSpPr>
        <p:spPr>
          <a:xfrm>
            <a:off x="2610931" y="2690896"/>
            <a:ext cx="52741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sng" dirty="0" err="1"/>
              <a:t>Partners</a:t>
            </a:r>
            <a:r>
              <a:rPr lang="en-GB" dirty="0" err="1"/>
              <a:t>:What’s</a:t>
            </a:r>
            <a:r>
              <a:rPr lang="en-GB" dirty="0"/>
              <a:t> the letter?  Practise saying the letters in Spanish. One person says the phrase. The other person says the correct letter.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05844"/>
              </p:ext>
            </p:extLst>
          </p:nvPr>
        </p:nvGraphicFramePr>
        <p:xfrm>
          <a:off x="2843808" y="2060848"/>
          <a:ext cx="3648075" cy="3612479"/>
        </p:xfrm>
        <a:graphic>
          <a:graphicData uri="http://schemas.openxmlformats.org/drawingml/2006/table">
            <a:tbl>
              <a:tblPr/>
              <a:tblGrid>
                <a:gridCol w="14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5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voy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él/ella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49" name="WordArt 24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44640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25FF25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ir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25FF25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- to go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940D9D-5DEF-4B01-BF7C-D176F7928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0435" y="1341438"/>
            <a:ext cx="487363" cy="48736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76946D-65E6-4997-87E2-128BDE62B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12978"/>
              </p:ext>
            </p:extLst>
          </p:nvPr>
        </p:nvGraphicFramePr>
        <p:xfrm>
          <a:off x="1532717" y="2060846"/>
          <a:ext cx="1031875" cy="361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75">
                  <a:extLst>
                    <a:ext uri="{9D8B030D-6E8A-4147-A177-3AD203B41FA5}">
                      <a16:colId xmlns:a16="http://schemas.microsoft.com/office/drawing/2014/main" val="3605016340"/>
                    </a:ext>
                  </a:extLst>
                </a:gridCol>
              </a:tblGrid>
              <a:tr h="120416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301043"/>
                  </a:ext>
                </a:extLst>
              </a:tr>
              <a:tr h="1204160">
                <a:tc>
                  <a:txBody>
                    <a:bodyPr/>
                    <a:lstStyle/>
                    <a:p>
                      <a:r>
                        <a:rPr lang="en-GB" sz="3600" dirty="0"/>
                        <a:t>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4584"/>
                  </a:ext>
                </a:extLst>
              </a:tr>
              <a:tr h="1204160">
                <a:tc>
                  <a:txBody>
                    <a:bodyPr/>
                    <a:lstStyle/>
                    <a:p>
                      <a:r>
                        <a:rPr lang="en-GB" sz="3600" dirty="0"/>
                        <a:t>he/</a:t>
                      </a:r>
                    </a:p>
                    <a:p>
                      <a:r>
                        <a:rPr lang="en-GB" sz="3600" dirty="0"/>
                        <a:t>she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07200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3938573-9C05-45A2-BE59-5A3F0BCEB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82093"/>
              </p:ext>
            </p:extLst>
          </p:nvPr>
        </p:nvGraphicFramePr>
        <p:xfrm>
          <a:off x="6764995" y="2348880"/>
          <a:ext cx="1031875" cy="3324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75">
                  <a:extLst>
                    <a:ext uri="{9D8B030D-6E8A-4147-A177-3AD203B41FA5}">
                      <a16:colId xmlns:a16="http://schemas.microsoft.com/office/drawing/2014/main" val="3605016340"/>
                    </a:ext>
                  </a:extLst>
                </a:gridCol>
              </a:tblGrid>
              <a:tr h="1108149">
                <a:tc>
                  <a:txBody>
                    <a:bodyPr/>
                    <a:lstStyle/>
                    <a:p>
                      <a:r>
                        <a:rPr lang="en-GB" sz="2800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301043"/>
                  </a:ext>
                </a:extLst>
              </a:tr>
              <a:tr h="1108149">
                <a:tc>
                  <a:txBody>
                    <a:bodyPr/>
                    <a:lstStyle/>
                    <a:p>
                      <a:r>
                        <a:rPr lang="en-GB" sz="2800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4584"/>
                  </a:ext>
                </a:extLst>
              </a:tr>
              <a:tr h="1108149">
                <a:tc>
                  <a:txBody>
                    <a:bodyPr/>
                    <a:lstStyle/>
                    <a:p>
                      <a:r>
                        <a:rPr lang="en-GB" sz="2800" dirty="0"/>
                        <a:t>goes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072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5600F6-E240-4748-91A7-3BC0AC82A7EB}"/>
              </a:ext>
            </a:extLst>
          </p:cNvPr>
          <p:cNvSpPr txBox="1"/>
          <p:nvPr/>
        </p:nvSpPr>
        <p:spPr>
          <a:xfrm>
            <a:off x="1787525" y="6023402"/>
            <a:ext cx="57606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Practise part of the verb in the 1</a:t>
            </a:r>
            <a:r>
              <a:rPr lang="en-GB" baseline="30000" dirty="0"/>
              <a:t>st</a:t>
            </a:r>
            <a:r>
              <a:rPr lang="en-GB" dirty="0"/>
              <a:t>, 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49280"/>
              </p:ext>
            </p:extLst>
          </p:nvPr>
        </p:nvGraphicFramePr>
        <p:xfrm>
          <a:off x="827088" y="1079315"/>
          <a:ext cx="7632700" cy="4048125"/>
        </p:xfrm>
        <a:graphic>
          <a:graphicData uri="http://schemas.openxmlformats.org/drawingml/2006/table">
            <a:tbl>
              <a:tblPr/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0" y="564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Snap ITC" panose="04040A07060A02020202" pitchFamily="82" charset="0"/>
                <a:cs typeface="Arial" panose="020B0604020202020204" pitchFamily="34" charset="0"/>
              </a:rPr>
              <a:t>¿Cómo se escriben los medios de transporte?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827088" y="5229225"/>
            <a:ext cx="2376487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1.  autob</a:t>
            </a:r>
            <a:r>
              <a:rPr lang="en-US" altLang="en-US" sz="2400">
                <a:cs typeface="Arial" panose="020B0604020202020204" pitchFamily="34" charset="0"/>
              </a:rPr>
              <a:t>ús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827088" y="6011863"/>
            <a:ext cx="2376487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2.  bicicleta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562350" y="5227638"/>
            <a:ext cx="2305050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3.  coche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562350" y="6010275"/>
            <a:ext cx="2305050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4.  metro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6300788" y="5219700"/>
            <a:ext cx="2376487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5.  moto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302375" y="6021388"/>
            <a:ext cx="2376488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6.  pie</a:t>
            </a:r>
            <a:endParaRPr lang="en-US" altLang="en-US" sz="2400"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8371" y="4995374"/>
            <a:ext cx="9073008" cy="1770366"/>
            <a:chOff x="153120" y="6725934"/>
            <a:chExt cx="9073008" cy="1770366"/>
          </a:xfrm>
        </p:grpSpPr>
        <p:grpSp>
          <p:nvGrpSpPr>
            <p:cNvPr id="6" name="Group 5"/>
            <p:cNvGrpSpPr/>
            <p:nvPr/>
          </p:nvGrpSpPr>
          <p:grpSpPr>
            <a:xfrm>
              <a:off x="153120" y="6858000"/>
              <a:ext cx="9073008" cy="1638300"/>
              <a:chOff x="117624" y="6858000"/>
              <a:chExt cx="9073008" cy="163830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17624" y="6858000"/>
                <a:ext cx="9073008" cy="16383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8665" y="6973001"/>
                <a:ext cx="2389839" cy="140829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198" y="7064449"/>
                <a:ext cx="1347333" cy="1225402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366902" y="6725934"/>
              <a:ext cx="4091761" cy="1538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Respuestas</a:t>
              </a:r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</a:t>
              </a: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Starter: </a:t>
              </a:r>
              <a:r>
                <a:rPr lang="en-US" sz="4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Voy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4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</a:t>
              </a:r>
              <a:endPara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399790-9566-494D-96B6-66AEBBF5C2B2}"/>
              </a:ext>
            </a:extLst>
          </p:cNvPr>
          <p:cNvSpPr txBox="1"/>
          <p:nvPr/>
        </p:nvSpPr>
        <p:spPr>
          <a:xfrm>
            <a:off x="717803" y="473292"/>
            <a:ext cx="73448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Choose letters (sounds)  from each square to make up a sentence for each form of transport. Remember to use your starter: Click on the blue shape to find the correct transport 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240B4-3B8E-4726-8C67-7EB3F9E03EFD}"/>
              </a:ext>
            </a:extLst>
          </p:cNvPr>
          <p:cNvSpPr txBox="1"/>
          <p:nvPr/>
        </p:nvSpPr>
        <p:spPr>
          <a:xfrm>
            <a:off x="7070310" y="5583221"/>
            <a:ext cx="112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Voy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autobús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752" y="5512781"/>
            <a:ext cx="841321" cy="890093"/>
          </a:xfrm>
          <a:prstGeom prst="rect">
            <a:avLst/>
          </a:prstGeom>
        </p:spPr>
      </p:pic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7318" y="78930"/>
            <a:ext cx="378155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 vas …..?  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801375" y="6512588"/>
            <a:ext cx="40626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Listos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 p.54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ejercicio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1a</a:t>
            </a:r>
          </a:p>
        </p:txBody>
      </p:sp>
      <p:pic>
        <p:nvPicPr>
          <p:cNvPr id="10265" name="Picture 6" descr="npo000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69" y="5754498"/>
            <a:ext cx="863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PH01471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0" y="4838920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hiperd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49" y="4871019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Image result for mercadillo de la v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79" y="4858010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3" y="4729952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225" y="4772188"/>
            <a:ext cx="1249516" cy="831496"/>
          </a:xfrm>
          <a:prstGeom prst="rect">
            <a:avLst/>
          </a:prstGeom>
        </p:spPr>
      </p:pic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2623720" y="4607013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</a:t>
            </a:r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607595" y="4478426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496970" y="4391113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</a:t>
            </a:r>
          </a:p>
        </p:txBody>
      </p:sp>
      <p:sp>
        <p:nvSpPr>
          <p:cNvPr id="10271" name="Text Box 34"/>
          <p:cNvSpPr txBox="1">
            <a:spLocks noChangeArrowheads="1"/>
          </p:cNvSpPr>
          <p:nvPr/>
        </p:nvSpPr>
        <p:spPr bwMode="auto">
          <a:xfrm>
            <a:off x="8367802" y="4540339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</a:t>
            </a: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6358486" y="420360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915" y="469747"/>
            <a:ext cx="3348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compañero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/ a</a:t>
            </a:r>
          </a:p>
        </p:txBody>
      </p:sp>
      <p:pic>
        <p:nvPicPr>
          <p:cNvPr id="34" name="Picture 13" descr="PH01471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" y="1325997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Image result for hiperd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63" y="1312644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Image result for mercadillo de la v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77" y="1345610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3" y="1325997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4725" y="1274391"/>
            <a:ext cx="1249516" cy="8314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17582" y="3618834"/>
            <a:ext cx="1148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en-US" sz="3200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I)</a:t>
            </a:r>
            <a:endParaRPr kumimoji="0" lang="en-US" sz="3200" b="0" i="0" u="sng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15" y="2425411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42096" y="2399550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86107" y="2425411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87338" y="2461486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70168" y="2461486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12" y="5685219"/>
            <a:ext cx="951372" cy="948022"/>
          </a:xfrm>
          <a:prstGeom prst="rect">
            <a:avLst/>
          </a:prstGeom>
        </p:spPr>
      </p:pic>
      <p:pic>
        <p:nvPicPr>
          <p:cNvPr id="32" name="Picture 8" descr="npo00008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21" y="5700535"/>
            <a:ext cx="956535" cy="9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npo00009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28" y="5631626"/>
            <a:ext cx="1011327" cy="9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5824" y="-46119"/>
            <a:ext cx="229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Q&amp;A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C613B-0BD7-4A89-8649-DB6A9B99E721}"/>
              </a:ext>
            </a:extLst>
          </p:cNvPr>
          <p:cNvSpPr txBox="1"/>
          <p:nvPr/>
        </p:nvSpPr>
        <p:spPr>
          <a:xfrm>
            <a:off x="95489" y="1040790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estadio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55A984-0219-4B3B-B15F-B9F571D782C7}"/>
              </a:ext>
            </a:extLst>
          </p:cNvPr>
          <p:cNvSpPr txBox="1"/>
          <p:nvPr/>
        </p:nvSpPr>
        <p:spPr>
          <a:xfrm>
            <a:off x="1980058" y="1004903"/>
            <a:ext cx="219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supermercado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A30FC6-C2CD-4429-8752-0DA06B3405AF}"/>
              </a:ext>
            </a:extLst>
          </p:cNvPr>
          <p:cNvSpPr txBox="1"/>
          <p:nvPr/>
        </p:nvSpPr>
        <p:spPr>
          <a:xfrm>
            <a:off x="4084698" y="982929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mercado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748EEC-FAC4-4CCA-996C-FEB317B4A55E}"/>
              </a:ext>
            </a:extLst>
          </p:cNvPr>
          <p:cNvSpPr txBox="1"/>
          <p:nvPr/>
        </p:nvSpPr>
        <p:spPr>
          <a:xfrm>
            <a:off x="5884742" y="948265"/>
            <a:ext cx="161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restaurante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511DD7-8A18-4067-9CAB-F49B63BDB0BA}"/>
              </a:ext>
            </a:extLst>
          </p:cNvPr>
          <p:cNvSpPr txBox="1"/>
          <p:nvPr/>
        </p:nvSpPr>
        <p:spPr>
          <a:xfrm>
            <a:off x="7631348" y="919747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parque</a:t>
            </a:r>
            <a:endParaRPr lang="en-GB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6E4EBE45-E95A-4A9D-AB4E-A1ED7D8D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200" y="3697326"/>
            <a:ext cx="2355051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Voy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128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-13576" y="23014"/>
            <a:ext cx="3811749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Arial" panose="020B0604020202020204" pitchFamily="34" charset="0"/>
              </a:rPr>
              <a:t> vas…?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-5400000">
            <a:off x="6800056" y="4577557"/>
            <a:ext cx="410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Listos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 p.54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ejercicio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1a</a:t>
            </a:r>
          </a:p>
        </p:txBody>
      </p:sp>
      <p:pic>
        <p:nvPicPr>
          <p:cNvPr id="2" name="Picture 13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5" y="5694199"/>
            <a:ext cx="898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5" descr="npo000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80" y="5618300"/>
            <a:ext cx="755649" cy="7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8" descr="npo00008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48" y="5684047"/>
            <a:ext cx="830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9" descr="npo0000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29" y="5681577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2" descr="npo0000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52" y="5694199"/>
            <a:ext cx="863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295479" y="4431452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</a:t>
            </a:r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2311604" y="456003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184854" y="434413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</a:t>
            </a: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6127954" y="4286989"/>
            <a:ext cx="57467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D</a:t>
            </a:r>
          </a:p>
        </p:txBody>
      </p:sp>
      <p:sp>
        <p:nvSpPr>
          <p:cNvPr id="10271" name="Text Box 34"/>
          <p:cNvSpPr txBox="1">
            <a:spLocks noChangeArrowheads="1"/>
          </p:cNvSpPr>
          <p:nvPr/>
        </p:nvSpPr>
        <p:spPr bwMode="auto">
          <a:xfrm>
            <a:off x="8055686" y="4493365"/>
            <a:ext cx="574675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</a:t>
            </a:r>
          </a:p>
        </p:txBody>
      </p:sp>
      <p:pic>
        <p:nvPicPr>
          <p:cNvPr id="39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" y="5012477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1" y="5044576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61" y="5031567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95" y="4903509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3507" y="4945745"/>
            <a:ext cx="1249516" cy="831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482" y="3675285"/>
            <a:ext cx="1148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(I)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768" y="463338"/>
            <a:ext cx="3348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compañero</a:t>
            </a:r>
            <a:r>
              <a:rPr kumimoji="0" lang="en-US" sz="32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/ a</a:t>
            </a:r>
          </a:p>
        </p:txBody>
      </p:sp>
      <p:pic>
        <p:nvPicPr>
          <p:cNvPr id="50" name="Picture 13" descr="PH01471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6" y="1226032"/>
            <a:ext cx="1102945" cy="8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Image result for hiperd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43" y="1239041"/>
            <a:ext cx="1071795" cy="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Image result for mercadillo de la v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73" y="1226032"/>
            <a:ext cx="1293308" cy="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58" y="1251256"/>
            <a:ext cx="1151401" cy="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6132" y="1234555"/>
            <a:ext cx="1249516" cy="83149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-70285" y="2543347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30946" y="2553094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6419" y="2543347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07650" y="2527422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27256" y="2503723"/>
            <a:ext cx="170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6457AD-92A8-40FC-8C2B-874C636DDB90}"/>
              </a:ext>
            </a:extLst>
          </p:cNvPr>
          <p:cNvSpPr txBox="1"/>
          <p:nvPr/>
        </p:nvSpPr>
        <p:spPr>
          <a:xfrm>
            <a:off x="-633" y="947624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estadio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72AAFB-679D-4643-8950-31C7383F5806}"/>
              </a:ext>
            </a:extLst>
          </p:cNvPr>
          <p:cNvSpPr txBox="1"/>
          <p:nvPr/>
        </p:nvSpPr>
        <p:spPr>
          <a:xfrm>
            <a:off x="1732854" y="919747"/>
            <a:ext cx="219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supermercado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7059B2-008F-45C6-AE86-CFA36E3D26FF}"/>
              </a:ext>
            </a:extLst>
          </p:cNvPr>
          <p:cNvSpPr txBox="1"/>
          <p:nvPr/>
        </p:nvSpPr>
        <p:spPr>
          <a:xfrm>
            <a:off x="3831292" y="907262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mercado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918F6-2FF6-4D41-A77C-B753E227664C}"/>
              </a:ext>
            </a:extLst>
          </p:cNvPr>
          <p:cNvSpPr txBox="1"/>
          <p:nvPr/>
        </p:nvSpPr>
        <p:spPr>
          <a:xfrm>
            <a:off x="5559263" y="919747"/>
            <a:ext cx="161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restaurante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EAAA83-E4E5-4586-AAB5-4A14923DBA33}"/>
              </a:ext>
            </a:extLst>
          </p:cNvPr>
          <p:cNvSpPr txBox="1"/>
          <p:nvPr/>
        </p:nvSpPr>
        <p:spPr>
          <a:xfrm>
            <a:off x="7468652" y="881924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 </a:t>
            </a:r>
            <a:r>
              <a:rPr lang="en-GB" dirty="0" err="1"/>
              <a:t>parque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1DB3A4-0139-4305-AD52-CA1541A4FEE3}"/>
              </a:ext>
            </a:extLst>
          </p:cNvPr>
          <p:cNvSpPr txBox="1"/>
          <p:nvPr/>
        </p:nvSpPr>
        <p:spPr>
          <a:xfrm>
            <a:off x="6712584" y="77001"/>
            <a:ext cx="229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Q&amp;A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91DC5BAF-8E02-4850-906A-BFE691CF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233" y="3770293"/>
            <a:ext cx="2076716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Snap ITC" panose="04040A07060A02020202" pitchFamily="82" charset="0"/>
                <a:cs typeface="Arial" panose="020B0604020202020204" pitchFamily="34" charset="0"/>
              </a:rPr>
              <a:t>Yoy</a:t>
            </a:r>
            <a:r>
              <a:rPr lang="en-US" altLang="en-US" sz="2400" b="1" dirty="0">
                <a:solidFill>
                  <a:prstClr val="black"/>
                </a:solidFill>
                <a:latin typeface="Snap ITC" panose="04040A07060A02020202" pitchFamily="82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Snap ITC" panose="04040A07060A02020202" pitchFamily="82" charset="0"/>
                <a:cs typeface="Arial" panose="020B0604020202020204" pitchFamily="34" charset="0"/>
              </a:rPr>
              <a:t>en</a:t>
            </a:r>
            <a:r>
              <a:rPr lang="en-US" altLang="en-US" sz="2400" b="1" dirty="0">
                <a:solidFill>
                  <a:prstClr val="black"/>
                </a:solidFill>
                <a:latin typeface="Snap ITC" panose="04040A07060A02020202" pitchFamily="82" charset="0"/>
                <a:cs typeface="Arial" panose="020B0604020202020204" pitchFamily="34" charset="0"/>
              </a:rPr>
              <a:t>..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3347864" y="5385989"/>
            <a:ext cx="1475018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err="1"/>
              <a:t>autob</a:t>
            </a:r>
            <a:r>
              <a:rPr lang="en-US" altLang="en-US" sz="2400" dirty="0" err="1">
                <a:cs typeface="Arial" panose="020B0604020202020204" pitchFamily="34" charset="0"/>
              </a:rPr>
              <a:t>ús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7128377" y="4602453"/>
            <a:ext cx="1212347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err="1"/>
              <a:t>coche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5284472" y="6078487"/>
            <a:ext cx="11830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metro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4538411" y="4678039"/>
            <a:ext cx="11830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err="1"/>
              <a:t>tren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767204" y="4908871"/>
            <a:ext cx="1441287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cs typeface="Arial" panose="020B0604020202020204" pitchFamily="34" charset="0"/>
              </a:rPr>
              <a:t>patinete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7128377" y="5605319"/>
            <a:ext cx="1376553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err="1"/>
              <a:t>bicicleta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5812123" y="5155156"/>
            <a:ext cx="100965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moto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479560" y="5830958"/>
            <a:ext cx="93345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a pie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19865" y="4678039"/>
            <a:ext cx="11830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err="1"/>
              <a:t>avión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1998003" y="6078487"/>
            <a:ext cx="11830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cs typeface="Arial" panose="020B0604020202020204" pitchFamily="34" charset="0"/>
              </a:rPr>
              <a:t>barco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99100-0116-4AB0-ADFA-81547CF44500}"/>
              </a:ext>
            </a:extLst>
          </p:cNvPr>
          <p:cNvSpPr txBox="1"/>
          <p:nvPr/>
        </p:nvSpPr>
        <p:spPr>
          <a:xfrm>
            <a:off x="1293092" y="3871452"/>
            <a:ext cx="655781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Support during pair</a:t>
            </a:r>
            <a:r>
              <a:rPr lang="en-GB" sz="2800" baseline="0" dirty="0"/>
              <a:t> speaking activity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AE1E1-9C17-4F89-880F-AB4D1A6E58A8}"/>
              </a:ext>
            </a:extLst>
          </p:cNvPr>
          <p:cNvSpPr/>
          <p:nvPr/>
        </p:nvSpPr>
        <p:spPr>
          <a:xfrm>
            <a:off x="127883" y="171140"/>
            <a:ext cx="76887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Respuesta!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according to your partner’s  questions.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FBD580-A0D6-4504-B8EB-ECCDDAD1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6" y="1424525"/>
            <a:ext cx="3037754" cy="227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D72EB1-5174-405A-84EE-EA629CB9C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13" y="1380396"/>
            <a:ext cx="3037754" cy="22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56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CCD561-10CA-4DA6-BF74-956DD0BFEC83}"/>
</file>

<file path=customXml/itemProps2.xml><?xml version="1.0" encoding="utf-8"?>
<ds:datastoreItem xmlns:ds="http://schemas.openxmlformats.org/officeDocument/2006/customXml" ds:itemID="{BF37FB85-C2BD-4514-83FF-27C328578418}"/>
</file>

<file path=customXml/itemProps3.xml><?xml version="1.0" encoding="utf-8"?>
<ds:datastoreItem xmlns:ds="http://schemas.openxmlformats.org/officeDocument/2006/customXml" ds:itemID="{DC10912D-E544-4386-ADDC-E00C33F37BC5}"/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743</Words>
  <Application>Microsoft Office PowerPoint</Application>
  <PresentationFormat>On-screen Show (4:3)</PresentationFormat>
  <Paragraphs>265</Paragraphs>
  <Slides>16</Slides>
  <Notes>14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Britannic Bold</vt:lpstr>
      <vt:lpstr>Lucida Handwriting</vt:lpstr>
      <vt:lpstr>Snap ITC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RHawkes</dc:creator>
  <cp:lastModifiedBy>Dawn Alexander-Joseph</cp:lastModifiedBy>
  <cp:revision>72</cp:revision>
  <cp:lastPrinted>2020-01-06T10:43:22Z</cp:lastPrinted>
  <dcterms:created xsi:type="dcterms:W3CDTF">2005-12-30T20:41:30Z</dcterms:created>
  <dcterms:modified xsi:type="dcterms:W3CDTF">2021-01-06T14:42:28Z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